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58" r:id="rId5"/>
    <p:sldId id="268" r:id="rId6"/>
    <p:sldId id="259" r:id="rId7"/>
    <p:sldId id="273" r:id="rId8"/>
    <p:sldId id="274" r:id="rId9"/>
    <p:sldId id="288" r:id="rId10"/>
    <p:sldId id="269" r:id="rId11"/>
    <p:sldId id="272" r:id="rId12"/>
    <p:sldId id="275" r:id="rId13"/>
    <p:sldId id="276" r:id="rId14"/>
    <p:sldId id="277" r:id="rId15"/>
    <p:sldId id="270" r:id="rId16"/>
    <p:sldId id="283" r:id="rId17"/>
    <p:sldId id="280" r:id="rId18"/>
    <p:sldId id="281" r:id="rId19"/>
    <p:sldId id="282" r:id="rId20"/>
    <p:sldId id="287" r:id="rId21"/>
    <p:sldId id="284" r:id="rId22"/>
    <p:sldId id="264"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32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7"/>
    <p:restoredTop sz="83102" autoAdjust="0"/>
  </p:normalViewPr>
  <p:slideViewPr>
    <p:cSldViewPr snapToGrid="0" snapToObjects="1" showGuides="1">
      <p:cViewPr varScale="1">
        <p:scale>
          <a:sx n="211" d="100"/>
          <a:sy n="211" d="100"/>
        </p:scale>
        <p:origin x="47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g, Tobias" userId="e0c19cdc-0088-4772-8632-61738e2a91d3" providerId="ADAL" clId="{60172816-44FC-4469-934B-7E3AE9102C0F}"/>
    <pc:docChg chg="modSld modMainMaster">
      <pc:chgData name="Schug, Tobias" userId="e0c19cdc-0088-4772-8632-61738e2a91d3" providerId="ADAL" clId="{60172816-44FC-4469-934B-7E3AE9102C0F}" dt="2024-07-15T14:48:26.666" v="9" actId="20577"/>
      <pc:docMkLst>
        <pc:docMk/>
      </pc:docMkLst>
      <pc:sldChg chg="modSp mod">
        <pc:chgData name="Schug, Tobias" userId="e0c19cdc-0088-4772-8632-61738e2a91d3" providerId="ADAL" clId="{60172816-44FC-4469-934B-7E3AE9102C0F}" dt="2024-07-15T09:09:14.680" v="3" actId="20577"/>
        <pc:sldMkLst>
          <pc:docMk/>
          <pc:sldMk cId="4237435269" sldId="258"/>
        </pc:sldMkLst>
        <pc:spChg chg="mod">
          <ac:chgData name="Schug, Tobias" userId="e0c19cdc-0088-4772-8632-61738e2a91d3" providerId="ADAL" clId="{60172816-44FC-4469-934B-7E3AE9102C0F}" dt="2024-07-15T09:09:14.680" v="3" actId="20577"/>
          <ac:spMkLst>
            <pc:docMk/>
            <pc:sldMk cId="4237435269" sldId="258"/>
            <ac:spMk id="4" creationId="{F9823AB2-91FA-6A49-B0DA-B46DFDA87F95}"/>
          </ac:spMkLst>
        </pc:spChg>
      </pc:sldChg>
      <pc:sldChg chg="modSp mod">
        <pc:chgData name="Schug, Tobias" userId="e0c19cdc-0088-4772-8632-61738e2a91d3" providerId="ADAL" clId="{60172816-44FC-4469-934B-7E3AE9102C0F}" dt="2024-07-15T09:10:34.685" v="5" actId="20577"/>
        <pc:sldMkLst>
          <pc:docMk/>
          <pc:sldMk cId="34744557" sldId="272"/>
        </pc:sldMkLst>
        <pc:spChg chg="mod">
          <ac:chgData name="Schug, Tobias" userId="e0c19cdc-0088-4772-8632-61738e2a91d3" providerId="ADAL" clId="{60172816-44FC-4469-934B-7E3AE9102C0F}" dt="2024-07-15T09:10:34.685" v="5" actId="20577"/>
          <ac:spMkLst>
            <pc:docMk/>
            <pc:sldMk cId="34744557" sldId="272"/>
            <ac:spMk id="5" creationId="{00000000-0000-0000-0000-000000000000}"/>
          </ac:spMkLst>
        </pc:spChg>
      </pc:sldChg>
      <pc:sldMasterChg chg="modSp mod">
        <pc:chgData name="Schug, Tobias" userId="e0c19cdc-0088-4772-8632-61738e2a91d3" providerId="ADAL" clId="{60172816-44FC-4469-934B-7E3AE9102C0F}" dt="2024-07-15T14:48:26.666" v="9" actId="20577"/>
        <pc:sldMasterMkLst>
          <pc:docMk/>
          <pc:sldMasterMk cId="1139934132" sldId="2147483660"/>
        </pc:sldMasterMkLst>
        <pc:spChg chg="mod">
          <ac:chgData name="Schug, Tobias" userId="e0c19cdc-0088-4772-8632-61738e2a91d3" providerId="ADAL" clId="{60172816-44FC-4469-934B-7E3AE9102C0F}" dt="2024-07-15T14:48:26.666" v="9" actId="20577"/>
          <ac:spMkLst>
            <pc:docMk/>
            <pc:sldMasterMk cId="1139934132" sldId="2147483660"/>
            <ac:spMk id="10" creationId="{AC860FBB-1364-9942-AFFA-0D10C99FABC6}"/>
          </ac:spMkLst>
        </pc:spChg>
      </pc:sldMasterChg>
    </pc:docChg>
  </pc:docChgLst>
  <pc:docChgLst>
    <pc:chgData name="Holtz, Stefanie" userId="fa7187f0-31d9-4efc-becf-7601378fd8df" providerId="ADAL" clId="{CA00C5AF-A77C-FD4E-828F-5B574B329263}"/>
    <pc:docChg chg="custSel modSld">
      <pc:chgData name="Holtz, Stefanie" userId="fa7187f0-31d9-4efc-becf-7601378fd8df" providerId="ADAL" clId="{CA00C5AF-A77C-FD4E-828F-5B574B329263}" dt="2022-07-18T08:59:50.148" v="6" actId="1076"/>
      <pc:docMkLst>
        <pc:docMk/>
      </pc:docMkLst>
      <pc:sldChg chg="addSp modSp">
        <pc:chgData name="Holtz, Stefanie" userId="fa7187f0-31d9-4efc-becf-7601378fd8df" providerId="ADAL" clId="{CA00C5AF-A77C-FD4E-828F-5B574B329263}" dt="2022-07-18T08:59:50.148" v="6" actId="1076"/>
        <pc:sldMkLst>
          <pc:docMk/>
          <pc:sldMk cId="3213773315" sldId="288"/>
        </pc:sldMkLst>
        <pc:spChg chg="add mod">
          <ac:chgData name="Holtz, Stefanie" userId="fa7187f0-31d9-4efc-becf-7601378fd8df" providerId="ADAL" clId="{CA00C5AF-A77C-FD4E-828F-5B574B329263}" dt="2022-07-18T08:59:50.148" v="6" actId="1076"/>
          <ac:spMkLst>
            <pc:docMk/>
            <pc:sldMk cId="3213773315" sldId="288"/>
            <ac:spMk id="7" creationId="{E5A67500-62E1-5E1E-EE13-FEA007E9B07C}"/>
          </ac:spMkLst>
        </pc:spChg>
      </pc:sldChg>
    </pc:docChg>
  </pc:docChgLst>
  <pc:docChgLst>
    <pc:chgData name="Holtz, Stefanie" userId="S::stefanie.holtz@igmetall.de::fa7187f0-31d9-4efc-becf-7601378fd8df" providerId="AD" clId="Web-{6E2017A7-DC0D-415B-A63A-9E2D142E091A}"/>
    <pc:docChg chg="addSld modSld">
      <pc:chgData name="Holtz, Stefanie" userId="S::stefanie.holtz@igmetall.de::fa7187f0-31d9-4efc-becf-7601378fd8df" providerId="AD" clId="Web-{6E2017A7-DC0D-415B-A63A-9E2D142E091A}" dt="2022-07-13T06:05:35.896" v="20" actId="14100"/>
      <pc:docMkLst>
        <pc:docMk/>
      </pc:docMkLst>
      <pc:sldChg chg="modSp mod modClrScheme chgLayout">
        <pc:chgData name="Holtz, Stefanie" userId="S::stefanie.holtz@igmetall.de::fa7187f0-31d9-4efc-becf-7601378fd8df" providerId="AD" clId="Web-{6E2017A7-DC0D-415B-A63A-9E2D142E091A}" dt="2022-07-13T06:02:26.069" v="0"/>
        <pc:sldMkLst>
          <pc:docMk/>
          <pc:sldMk cId="727482684" sldId="285"/>
        </pc:sldMkLst>
        <pc:spChg chg="mod ord">
          <ac:chgData name="Holtz, Stefanie" userId="S::stefanie.holtz@igmetall.de::fa7187f0-31d9-4efc-becf-7601378fd8df" providerId="AD" clId="Web-{6E2017A7-DC0D-415B-A63A-9E2D142E091A}" dt="2022-07-13T06:02:26.069" v="0"/>
          <ac:spMkLst>
            <pc:docMk/>
            <pc:sldMk cId="727482684" sldId="285"/>
            <ac:spMk id="2" creationId="{00000000-0000-0000-0000-000000000000}"/>
          </ac:spMkLst>
        </pc:spChg>
        <pc:spChg chg="mod ord">
          <ac:chgData name="Holtz, Stefanie" userId="S::stefanie.holtz@igmetall.de::fa7187f0-31d9-4efc-becf-7601378fd8df" providerId="AD" clId="Web-{6E2017A7-DC0D-415B-A63A-9E2D142E091A}" dt="2022-07-13T06:02:26.069" v="0"/>
          <ac:spMkLst>
            <pc:docMk/>
            <pc:sldMk cId="727482684" sldId="285"/>
            <ac:spMk id="3" creationId="{00000000-0000-0000-0000-000000000000}"/>
          </ac:spMkLst>
        </pc:spChg>
      </pc:sldChg>
      <pc:sldChg chg="addSp delSp modSp new">
        <pc:chgData name="Holtz, Stefanie" userId="S::stefanie.holtz@igmetall.de::fa7187f0-31d9-4efc-becf-7601378fd8df" providerId="AD" clId="Web-{6E2017A7-DC0D-415B-A63A-9E2D142E091A}" dt="2022-07-13T06:05:35.896" v="20" actId="14100"/>
        <pc:sldMkLst>
          <pc:docMk/>
          <pc:sldMk cId="3213773315" sldId="288"/>
        </pc:sldMkLst>
        <pc:spChg chg="mod">
          <ac:chgData name="Holtz, Stefanie" userId="S::stefanie.holtz@igmetall.de::fa7187f0-31d9-4efc-becf-7601378fd8df" providerId="AD" clId="Web-{6E2017A7-DC0D-415B-A63A-9E2D142E091A}" dt="2022-07-13T06:04:34.850" v="14" actId="20577"/>
          <ac:spMkLst>
            <pc:docMk/>
            <pc:sldMk cId="3213773315" sldId="288"/>
            <ac:spMk id="2" creationId="{DBCA1628-5C64-C293-2A27-8899F8AE955D}"/>
          </ac:spMkLst>
        </pc:spChg>
        <pc:spChg chg="del">
          <ac:chgData name="Holtz, Stefanie" userId="S::stefanie.holtz@igmetall.de::fa7187f0-31d9-4efc-becf-7601378fd8df" providerId="AD" clId="Web-{6E2017A7-DC0D-415B-A63A-9E2D142E091A}" dt="2022-07-13T06:04:50.490" v="15"/>
          <ac:spMkLst>
            <pc:docMk/>
            <pc:sldMk cId="3213773315" sldId="288"/>
            <ac:spMk id="3" creationId="{6D284940-C676-DF6B-FC51-6CDC6EA8CEF1}"/>
          </ac:spMkLst>
        </pc:spChg>
        <pc:spChg chg="add">
          <ac:chgData name="Holtz, Stefanie" userId="S::stefanie.holtz@igmetall.de::fa7187f0-31d9-4efc-becf-7601378fd8df" providerId="AD" clId="Web-{6E2017A7-DC0D-415B-A63A-9E2D142E091A}" dt="2022-07-13T06:05:34.459" v="18"/>
          <ac:spMkLst>
            <pc:docMk/>
            <pc:sldMk cId="3213773315" sldId="288"/>
            <ac:spMk id="5" creationId="{D35E1116-10B6-3258-75D6-926C0630FD10}"/>
          </ac:spMkLst>
        </pc:spChg>
        <pc:picChg chg="add mod ord">
          <ac:chgData name="Holtz, Stefanie" userId="S::stefanie.holtz@igmetall.de::fa7187f0-31d9-4efc-becf-7601378fd8df" providerId="AD" clId="Web-{6E2017A7-DC0D-415B-A63A-9E2D142E091A}" dt="2022-07-13T06:05:10.568" v="17" actId="1076"/>
          <ac:picMkLst>
            <pc:docMk/>
            <pc:sldMk cId="3213773315" sldId="288"/>
            <ac:picMk id="4" creationId="{AB44F627-1A91-A6BE-6DF9-BA12E838B49A}"/>
          </ac:picMkLst>
        </pc:picChg>
        <pc:picChg chg="add mod">
          <ac:chgData name="Holtz, Stefanie" userId="S::stefanie.holtz@igmetall.de::fa7187f0-31d9-4efc-becf-7601378fd8df" providerId="AD" clId="Web-{6E2017A7-DC0D-415B-A63A-9E2D142E091A}" dt="2022-07-13T06:05:35.896" v="20" actId="14100"/>
          <ac:picMkLst>
            <pc:docMk/>
            <pc:sldMk cId="3213773315" sldId="288"/>
            <ac:picMk id="6" creationId="{EFAF35FD-564E-A457-42E4-E71A10116CC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6FC3C-CB2A-475C-99DA-FFAF20E498CB}" type="datetimeFigureOut">
              <a:rPr lang="de-DE" smtClean="0"/>
              <a:t>15.07.2024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5320C-5358-4DEC-AD69-101765A1FB79}" type="slidenum">
              <a:rPr lang="de-DE" smtClean="0"/>
              <a:t>‹Nr.›</a:t>
            </a:fld>
            <a:endParaRPr lang="de-DE"/>
          </a:p>
        </p:txBody>
      </p:sp>
    </p:spTree>
    <p:extLst>
      <p:ext uri="{BB962C8B-B14F-4D97-AF65-F5344CB8AC3E}">
        <p14:creationId xmlns:p14="http://schemas.microsoft.com/office/powerpoint/2010/main" val="422927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Mit dem </a:t>
            </a:r>
            <a:r>
              <a:rPr lang="de-DE" sz="1200" b="1" kern="1200" dirty="0">
                <a:solidFill>
                  <a:schemeClr val="tx1"/>
                </a:solidFill>
                <a:effectLst/>
                <a:latin typeface="+mn-lt"/>
                <a:ea typeface="+mn-ea"/>
                <a:cs typeface="+mn-cs"/>
              </a:rPr>
              <a:t>E-V-A – Prinzip </a:t>
            </a:r>
            <a:r>
              <a:rPr lang="de-DE" sz="1200" kern="1200" dirty="0">
                <a:solidFill>
                  <a:schemeClr val="tx1"/>
                </a:solidFill>
                <a:effectLst/>
                <a:latin typeface="+mn-lt"/>
                <a:ea typeface="+mn-ea"/>
                <a:cs typeface="+mn-cs"/>
              </a:rPr>
              <a:t>wird ähnlich wie beim </a:t>
            </a:r>
            <a:r>
              <a:rPr lang="de-DE" sz="1200" i="1" kern="1200" dirty="0">
                <a:solidFill>
                  <a:schemeClr val="tx1"/>
                </a:solidFill>
                <a:effectLst/>
                <a:latin typeface="+mn-lt"/>
                <a:ea typeface="+mn-ea"/>
                <a:cs typeface="+mn-cs"/>
              </a:rPr>
              <a:t>AHA-Ansatz</a:t>
            </a:r>
            <a:r>
              <a:rPr lang="de-DE" sz="1200" kern="1200" dirty="0">
                <a:solidFill>
                  <a:schemeClr val="tx1"/>
                </a:solidFill>
                <a:effectLst/>
                <a:latin typeface="+mn-lt"/>
                <a:ea typeface="+mn-ea"/>
                <a:cs typeface="+mn-cs"/>
              </a:rPr>
              <a:t> in einer einfachen Grundlogik beschrieben, wie wir neue Auszubildende und dual Studierende am Beginn ihrer Ausbildung oder des dualen Studiums für uns begeistern können. Gemeinsam gehen wir einen Weg der Kooperation. </a:t>
            </a:r>
          </a:p>
          <a:p>
            <a:r>
              <a:rPr lang="de-DE" sz="1200" kern="1200" dirty="0">
                <a:solidFill>
                  <a:schemeClr val="tx1"/>
                </a:solidFill>
                <a:effectLst/>
                <a:latin typeface="+mn-lt"/>
                <a:ea typeface="+mn-ea"/>
                <a:cs typeface="+mn-cs"/>
              </a:rPr>
              <a:t>Die IG Metall ist von Anfang an als Begleiterin dabei.</a:t>
            </a:r>
          </a:p>
          <a:p>
            <a:r>
              <a:rPr lang="de-DE" sz="1200" kern="1200" dirty="0">
                <a:solidFill>
                  <a:schemeClr val="tx1"/>
                </a:solidFill>
                <a:effectLst/>
                <a:latin typeface="+mn-lt"/>
                <a:ea typeface="+mn-ea"/>
                <a:cs typeface="+mn-cs"/>
              </a:rPr>
              <a:t>Bezüge zur Mitgliedschaft in allen Phasen berücksichtigen</a:t>
            </a:r>
          </a:p>
          <a:p>
            <a:endParaRPr lang="de-DE" dirty="0"/>
          </a:p>
        </p:txBody>
      </p:sp>
      <p:sp>
        <p:nvSpPr>
          <p:cNvPr id="4" name="Foliennummernplatzhalter 3"/>
          <p:cNvSpPr>
            <a:spLocks noGrp="1"/>
          </p:cNvSpPr>
          <p:nvPr>
            <p:ph type="sldNum" sz="quarter" idx="10"/>
          </p:nvPr>
        </p:nvSpPr>
        <p:spPr/>
        <p:txBody>
          <a:bodyPr/>
          <a:lstStyle/>
          <a:p>
            <a:fld id="{0305320C-5358-4DEC-AD69-101765A1FB79}" type="slidenum">
              <a:rPr lang="de-DE" smtClean="0"/>
              <a:t>9</a:t>
            </a:fld>
            <a:endParaRPr lang="de-DE"/>
          </a:p>
        </p:txBody>
      </p:sp>
    </p:spTree>
    <p:extLst>
      <p:ext uri="{BB962C8B-B14F-4D97-AF65-F5344CB8AC3E}">
        <p14:creationId xmlns:p14="http://schemas.microsoft.com/office/powerpoint/2010/main" val="1274482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Ihr habt weitere? Dann schreibt</a:t>
            </a:r>
            <a:r>
              <a:rPr lang="de-DE" baseline="0" dirty="0"/>
              <a:t> sie uns in MS Teams</a:t>
            </a:r>
            <a:endParaRPr lang="de-DE" dirty="0"/>
          </a:p>
        </p:txBody>
      </p:sp>
      <p:sp>
        <p:nvSpPr>
          <p:cNvPr id="4" name="Foliennummernplatzhalter 3"/>
          <p:cNvSpPr>
            <a:spLocks noGrp="1"/>
          </p:cNvSpPr>
          <p:nvPr>
            <p:ph type="sldNum" sz="quarter" idx="10"/>
          </p:nvPr>
        </p:nvSpPr>
        <p:spPr/>
        <p:txBody>
          <a:bodyPr/>
          <a:lstStyle/>
          <a:p>
            <a:fld id="{0305320C-5358-4DEC-AD69-101765A1FB79}" type="slidenum">
              <a:rPr lang="de-DE" smtClean="0"/>
              <a:t>14</a:t>
            </a:fld>
            <a:endParaRPr lang="de-DE"/>
          </a:p>
        </p:txBody>
      </p:sp>
    </p:spTree>
    <p:extLst>
      <p:ext uri="{BB962C8B-B14F-4D97-AF65-F5344CB8AC3E}">
        <p14:creationId xmlns:p14="http://schemas.microsoft.com/office/powerpoint/2010/main" val="10100930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titel_169_streetart.jpg"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titel_169_igmj.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file:////Volumes/Kunden/IGM-J_IG_Metall_Jugend/IGM-J_066_Jugend-CD_Weiterentwicklung/IGM-J_066_05_Logopaket/03_ergebnis/IGMetall_Jugend_Logopaket_2020_Hauptversion/DinA5/IGMJ_Logo_RGB_DinA5_schwarz.png"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oeffner_169_streetart.jpg" TargetMode="External"/><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inhalt_gross_169_streetart.jpg" TargetMode="External"/><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inhalt_klein_169_streetart.jpg" TargetMode="External"/><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inhalt_klein_169_streetart.jpg" TargetMode="External"/><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Volumes/Kunden/IGM-J_IG_Metall_Jugend/IGM-J_066_Jugend-CD_Weiterentwicklung/IGM-J_066_02_Vorlagen/02_pool/bilder/PPT_HGr/abschluss_169_streetart.jpg" TargetMode="External"/><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abstrak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83E214F-D0F5-4446-B856-073A0D824478}"/>
              </a:ext>
            </a:extLst>
          </p:cNvPr>
          <p:cNvPicPr>
            <a:picLocks noChangeAspect="1"/>
          </p:cNvPicPr>
          <p:nvPr userDrawn="1"/>
        </p:nvPicPr>
        <p:blipFill>
          <a:blip r:embed="rId2" r:link="rId3"/>
          <a:srcRect/>
          <a:stretch>
            <a:fillRect/>
          </a:stretch>
        </p:blipFill>
        <p:spPr>
          <a:xfrm>
            <a:off x="0" y="0"/>
            <a:ext cx="9144000" cy="5143500"/>
          </a:xfrm>
          <a:prstGeom prst="rect">
            <a:avLst/>
          </a:prstGeom>
        </p:spPr>
      </p:pic>
      <p:sp>
        <p:nvSpPr>
          <p:cNvPr id="8" name="Titel 4">
            <a:extLst>
              <a:ext uri="{FF2B5EF4-FFF2-40B4-BE49-F238E27FC236}">
                <a16:creationId xmlns:a16="http://schemas.microsoft.com/office/drawing/2014/main" id="{A1305248-1DBB-6F49-8B71-4B5A48871385}"/>
              </a:ext>
            </a:extLst>
          </p:cNvPr>
          <p:cNvSpPr>
            <a:spLocks noGrp="1"/>
          </p:cNvSpPr>
          <p:nvPr>
            <p:ph type="title"/>
          </p:nvPr>
        </p:nvSpPr>
        <p:spPr>
          <a:xfrm>
            <a:off x="539750" y="3473788"/>
            <a:ext cx="5400000" cy="756000"/>
          </a:xfrm>
          <a:prstGeom prst="rect">
            <a:avLst/>
          </a:prstGeom>
        </p:spPr>
        <p:txBody>
          <a:bodyPr lIns="0" tIns="0" rIns="0" bIns="0" anchor="b" anchorCtr="0"/>
          <a:lstStyle>
            <a:lvl1pPr>
              <a:lnSpc>
                <a:spcPts val="3400"/>
              </a:lnSpc>
              <a:defRPr sz="3200" b="1" cap="all" baseline="0">
                <a:latin typeface="+mn-lt"/>
              </a:defRPr>
            </a:lvl1pPr>
          </a:lstStyle>
          <a:p>
            <a:r>
              <a:rPr lang="de-DE" dirty="0"/>
              <a:t>Mastertitelformat bearbeiten</a:t>
            </a:r>
          </a:p>
        </p:txBody>
      </p:sp>
      <p:sp>
        <p:nvSpPr>
          <p:cNvPr id="9" name="Textplatzhalter 7">
            <a:extLst>
              <a:ext uri="{FF2B5EF4-FFF2-40B4-BE49-F238E27FC236}">
                <a16:creationId xmlns:a16="http://schemas.microsoft.com/office/drawing/2014/main" id="{B1C24B1A-9770-3B4B-8BA3-BB32D0992361}"/>
              </a:ext>
            </a:extLst>
          </p:cNvPr>
          <p:cNvSpPr>
            <a:spLocks noGrp="1"/>
          </p:cNvSpPr>
          <p:nvPr>
            <p:ph type="body" sz="quarter" idx="10"/>
          </p:nvPr>
        </p:nvSpPr>
        <p:spPr>
          <a:xfrm>
            <a:off x="540000" y="4373789"/>
            <a:ext cx="5399750" cy="360000"/>
          </a:xfrm>
          <a:prstGeom prst="rect">
            <a:avLst/>
          </a:prstGeom>
        </p:spPr>
        <p:txBody>
          <a:bodyPr lIns="0" tIns="0" rIns="0" bIns="0"/>
          <a:lstStyle>
            <a:lvl1pPr marL="0" indent="0">
              <a:lnSpc>
                <a:spcPts val="1500"/>
              </a:lnSpc>
              <a:buNone/>
              <a:defRPr sz="1400" b="1" cap="all" baseline="0">
                <a:solidFill>
                  <a:srgbClr val="DB322A"/>
                </a:solidFill>
              </a:defRPr>
            </a:lvl1pPr>
            <a:lvl2pPr>
              <a:buNone/>
              <a:defRPr b="1" cap="all" baseline="0"/>
            </a:lvl2pPr>
            <a:lvl3pPr>
              <a:buNone/>
              <a:defRPr b="1" cap="all" baseline="0"/>
            </a:lvl3pPr>
            <a:lvl4pPr>
              <a:buNone/>
              <a:defRPr b="1" cap="all" baseline="0"/>
            </a:lvl4pPr>
            <a:lvl5pPr>
              <a:buNone/>
              <a:defRPr b="1" cap="all" baseline="0"/>
            </a:lvl5pPr>
          </a:lstStyle>
          <a:p>
            <a:pPr lvl="0"/>
            <a:r>
              <a:rPr lang="de-DE" dirty="0"/>
              <a:t>Mastertextformat bearbeiten</a:t>
            </a:r>
          </a:p>
        </p:txBody>
      </p:sp>
    </p:spTree>
    <p:extLst>
      <p:ext uri="{BB962C8B-B14F-4D97-AF65-F5344CB8AC3E}">
        <p14:creationId xmlns:p14="http://schemas.microsoft.com/office/powerpoint/2010/main" val="384691745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IGMJ-Motiv">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FB4940D3-F88F-6B4D-8BA6-C64B3DE3709A}"/>
              </a:ext>
            </a:extLst>
          </p:cNvPr>
          <p:cNvPicPr>
            <a:picLocks noChangeAspect="1"/>
          </p:cNvPicPr>
          <p:nvPr userDrawn="1"/>
        </p:nvPicPr>
        <p:blipFill>
          <a:blip r:embed="rId2" r:link="rId3"/>
          <a:srcRect/>
          <a:stretch>
            <a:fillRect/>
          </a:stretch>
        </p:blipFill>
        <p:spPr>
          <a:xfrm>
            <a:off x="0" y="0"/>
            <a:ext cx="9144000" cy="5143500"/>
          </a:xfrm>
          <a:prstGeom prst="rect">
            <a:avLst/>
          </a:prstGeom>
        </p:spPr>
      </p:pic>
      <p:sp>
        <p:nvSpPr>
          <p:cNvPr id="4" name="Titel 4">
            <a:extLst>
              <a:ext uri="{FF2B5EF4-FFF2-40B4-BE49-F238E27FC236}">
                <a16:creationId xmlns:a16="http://schemas.microsoft.com/office/drawing/2014/main" id="{4DCF56D3-608C-AC45-9F8F-23392048382D}"/>
              </a:ext>
            </a:extLst>
          </p:cNvPr>
          <p:cNvSpPr>
            <a:spLocks noGrp="1"/>
          </p:cNvSpPr>
          <p:nvPr>
            <p:ph type="title"/>
          </p:nvPr>
        </p:nvSpPr>
        <p:spPr>
          <a:xfrm>
            <a:off x="539750" y="3473788"/>
            <a:ext cx="5400000" cy="756000"/>
          </a:xfrm>
          <a:prstGeom prst="rect">
            <a:avLst/>
          </a:prstGeom>
        </p:spPr>
        <p:txBody>
          <a:bodyPr lIns="0" tIns="0" rIns="0" bIns="0" anchor="b" anchorCtr="0"/>
          <a:lstStyle>
            <a:lvl1pPr>
              <a:lnSpc>
                <a:spcPts val="3400"/>
              </a:lnSpc>
              <a:defRPr sz="3200" b="1" cap="all" baseline="0">
                <a:latin typeface="+mn-lt"/>
              </a:defRPr>
            </a:lvl1pPr>
          </a:lstStyle>
          <a:p>
            <a:r>
              <a:rPr lang="de-DE" dirty="0"/>
              <a:t>Mastertitelformat bearbeiten</a:t>
            </a:r>
          </a:p>
        </p:txBody>
      </p:sp>
      <p:sp>
        <p:nvSpPr>
          <p:cNvPr id="5" name="Textplatzhalter 7">
            <a:extLst>
              <a:ext uri="{FF2B5EF4-FFF2-40B4-BE49-F238E27FC236}">
                <a16:creationId xmlns:a16="http://schemas.microsoft.com/office/drawing/2014/main" id="{1E0AD4C1-A886-EA4B-99E9-43D0D932E6EB}"/>
              </a:ext>
            </a:extLst>
          </p:cNvPr>
          <p:cNvSpPr>
            <a:spLocks noGrp="1"/>
          </p:cNvSpPr>
          <p:nvPr>
            <p:ph type="body" sz="quarter" idx="10"/>
          </p:nvPr>
        </p:nvSpPr>
        <p:spPr>
          <a:xfrm>
            <a:off x="540000" y="4373789"/>
            <a:ext cx="5399750" cy="360000"/>
          </a:xfrm>
          <a:prstGeom prst="rect">
            <a:avLst/>
          </a:prstGeom>
        </p:spPr>
        <p:txBody>
          <a:bodyPr lIns="0" tIns="0" rIns="0" bIns="0"/>
          <a:lstStyle>
            <a:lvl1pPr marL="0" indent="0">
              <a:lnSpc>
                <a:spcPts val="1500"/>
              </a:lnSpc>
              <a:buNone/>
              <a:defRPr sz="1400" b="1" cap="all" baseline="0">
                <a:solidFill>
                  <a:srgbClr val="DB322A"/>
                </a:solidFill>
              </a:defRPr>
            </a:lvl1pPr>
            <a:lvl2pPr>
              <a:buNone/>
              <a:defRPr b="1" cap="all" baseline="0"/>
            </a:lvl2pPr>
            <a:lvl3pPr>
              <a:buNone/>
              <a:defRPr b="1" cap="all" baseline="0"/>
            </a:lvl3pPr>
            <a:lvl4pPr>
              <a:buNone/>
              <a:defRPr b="1" cap="all" baseline="0"/>
            </a:lvl4pPr>
            <a:lvl5pPr>
              <a:buNone/>
              <a:defRPr b="1" cap="all" baseline="0"/>
            </a:lvl5pPr>
          </a:lstStyle>
          <a:p>
            <a:pPr lvl="0"/>
            <a:r>
              <a:rPr lang="de-DE" dirty="0"/>
              <a:t>Mastertextformat bearbeiten</a:t>
            </a:r>
          </a:p>
        </p:txBody>
      </p:sp>
    </p:spTree>
    <p:extLst>
      <p:ext uri="{BB962C8B-B14F-4D97-AF65-F5344CB8AC3E}">
        <p14:creationId xmlns:p14="http://schemas.microsoft.com/office/powerpoint/2010/main" val="101737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igenes Bild">
    <p:spTree>
      <p:nvGrpSpPr>
        <p:cNvPr id="1" name=""/>
        <p:cNvGrpSpPr/>
        <p:nvPr/>
      </p:nvGrpSpPr>
      <p:grpSpPr>
        <a:xfrm>
          <a:off x="0" y="0"/>
          <a:ext cx="0" cy="0"/>
          <a:chOff x="0" y="0"/>
          <a:chExt cx="0" cy="0"/>
        </a:xfrm>
      </p:grpSpPr>
      <p:pic>
        <p:nvPicPr>
          <p:cNvPr id="6" name="Grafik 5"/>
          <p:cNvPicPr>
            <a:picLocks noChangeAspect="1"/>
          </p:cNvPicPr>
          <p:nvPr userDrawn="1"/>
        </p:nvPicPr>
        <p:blipFill rotWithShape="1">
          <a:blip r:embed="rId2">
            <a:extLst>
              <a:ext uri="{28A0092B-C50C-407E-A947-70E740481C1C}">
                <a14:useLocalDpi xmlns:a14="http://schemas.microsoft.com/office/drawing/2010/main" val="0"/>
              </a:ext>
            </a:extLst>
          </a:blip>
          <a:srcRect t="13073"/>
          <a:stretch/>
        </p:blipFill>
        <p:spPr>
          <a:xfrm>
            <a:off x="0" y="-1"/>
            <a:ext cx="9144000" cy="4471101"/>
          </a:xfrm>
          <a:prstGeom prst="rect">
            <a:avLst/>
          </a:prstGeom>
        </p:spPr>
      </p:pic>
      <p:sp>
        <p:nvSpPr>
          <p:cNvPr id="9" name="Freihandform 8">
            <a:extLst>
              <a:ext uri="{FF2B5EF4-FFF2-40B4-BE49-F238E27FC236}">
                <a16:creationId xmlns:a16="http://schemas.microsoft.com/office/drawing/2014/main" id="{405B4CF4-67A2-6544-B5CE-9045251EFB6F}"/>
              </a:ext>
            </a:extLst>
          </p:cNvPr>
          <p:cNvSpPr/>
          <p:nvPr userDrawn="1"/>
        </p:nvSpPr>
        <p:spPr>
          <a:xfrm>
            <a:off x="-7684" y="3088982"/>
            <a:ext cx="6377748" cy="2067005"/>
          </a:xfrm>
          <a:custGeom>
            <a:avLst/>
            <a:gdLst>
              <a:gd name="connsiteX0" fmla="*/ 7684 w 6377748"/>
              <a:gd name="connsiteY0" fmla="*/ 0 h 2067005"/>
              <a:gd name="connsiteX1" fmla="*/ 6377748 w 6377748"/>
              <a:gd name="connsiteY1" fmla="*/ 0 h 2067005"/>
              <a:gd name="connsiteX2" fmla="*/ 5186723 w 6377748"/>
              <a:gd name="connsiteY2" fmla="*/ 2067005 h 2067005"/>
              <a:gd name="connsiteX3" fmla="*/ 0 w 6377748"/>
              <a:gd name="connsiteY3" fmla="*/ 2067005 h 2067005"/>
              <a:gd name="connsiteX4" fmla="*/ 7684 w 6377748"/>
              <a:gd name="connsiteY4" fmla="*/ 0 h 2067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7748" h="2067005">
                <a:moveTo>
                  <a:pt x="7684" y="0"/>
                </a:moveTo>
                <a:lnTo>
                  <a:pt x="6377748" y="0"/>
                </a:lnTo>
                <a:lnTo>
                  <a:pt x="5186723" y="2067005"/>
                </a:lnTo>
                <a:lnTo>
                  <a:pt x="0" y="2067005"/>
                </a:lnTo>
                <a:cubicBezTo>
                  <a:pt x="2561" y="1378003"/>
                  <a:pt x="5123" y="689002"/>
                  <a:pt x="76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4">
            <a:extLst>
              <a:ext uri="{FF2B5EF4-FFF2-40B4-BE49-F238E27FC236}">
                <a16:creationId xmlns:a16="http://schemas.microsoft.com/office/drawing/2014/main" id="{89DB256D-AB0F-D341-9506-27DCC5529D8C}"/>
              </a:ext>
            </a:extLst>
          </p:cNvPr>
          <p:cNvSpPr>
            <a:spLocks noGrp="1"/>
          </p:cNvSpPr>
          <p:nvPr>
            <p:ph type="title"/>
          </p:nvPr>
        </p:nvSpPr>
        <p:spPr>
          <a:xfrm>
            <a:off x="539750" y="3473788"/>
            <a:ext cx="5400000" cy="756000"/>
          </a:xfrm>
          <a:prstGeom prst="rect">
            <a:avLst/>
          </a:prstGeom>
        </p:spPr>
        <p:txBody>
          <a:bodyPr lIns="0" tIns="0" rIns="0" bIns="0" anchor="b" anchorCtr="0"/>
          <a:lstStyle>
            <a:lvl1pPr>
              <a:lnSpc>
                <a:spcPts val="3400"/>
              </a:lnSpc>
              <a:defRPr sz="3200" b="1" cap="all" baseline="0">
                <a:latin typeface="+mn-lt"/>
              </a:defRPr>
            </a:lvl1pPr>
          </a:lstStyle>
          <a:p>
            <a:r>
              <a:rPr lang="de-DE" dirty="0"/>
              <a:t>Mastertitelformat bearbeiten</a:t>
            </a:r>
          </a:p>
        </p:txBody>
      </p:sp>
      <p:sp>
        <p:nvSpPr>
          <p:cNvPr id="5" name="Textplatzhalter 7">
            <a:extLst>
              <a:ext uri="{FF2B5EF4-FFF2-40B4-BE49-F238E27FC236}">
                <a16:creationId xmlns:a16="http://schemas.microsoft.com/office/drawing/2014/main" id="{B247AC4D-EA8A-234C-9EFA-AFBC0C44146A}"/>
              </a:ext>
            </a:extLst>
          </p:cNvPr>
          <p:cNvSpPr>
            <a:spLocks noGrp="1"/>
          </p:cNvSpPr>
          <p:nvPr>
            <p:ph type="body" sz="quarter" idx="10"/>
          </p:nvPr>
        </p:nvSpPr>
        <p:spPr>
          <a:xfrm>
            <a:off x="540000" y="4373789"/>
            <a:ext cx="5399750" cy="360000"/>
          </a:xfrm>
          <a:prstGeom prst="rect">
            <a:avLst/>
          </a:prstGeom>
        </p:spPr>
        <p:txBody>
          <a:bodyPr lIns="0" tIns="0" rIns="0" bIns="0"/>
          <a:lstStyle>
            <a:lvl1pPr marL="0" indent="0">
              <a:lnSpc>
                <a:spcPts val="1500"/>
              </a:lnSpc>
              <a:buNone/>
              <a:defRPr sz="1400" b="1" cap="all" baseline="0">
                <a:solidFill>
                  <a:srgbClr val="DB322A"/>
                </a:solidFill>
              </a:defRPr>
            </a:lvl1pPr>
            <a:lvl2pPr>
              <a:buNone/>
              <a:defRPr b="1" cap="all" baseline="0"/>
            </a:lvl2pPr>
            <a:lvl3pPr>
              <a:buNone/>
              <a:defRPr b="1" cap="all" baseline="0"/>
            </a:lvl3pPr>
            <a:lvl4pPr>
              <a:buNone/>
              <a:defRPr b="1" cap="all" baseline="0"/>
            </a:lvl4pPr>
            <a:lvl5pPr>
              <a:buNone/>
              <a:defRPr b="1" cap="all" baseline="0"/>
            </a:lvl5pPr>
          </a:lstStyle>
          <a:p>
            <a:pPr lvl="0"/>
            <a:r>
              <a:rPr lang="de-DE" dirty="0"/>
              <a:t>Mastertextformat bearbeiten</a:t>
            </a:r>
          </a:p>
        </p:txBody>
      </p:sp>
      <p:pic>
        <p:nvPicPr>
          <p:cNvPr id="13" name="Grafik 12">
            <a:extLst>
              <a:ext uri="{FF2B5EF4-FFF2-40B4-BE49-F238E27FC236}">
                <a16:creationId xmlns:a16="http://schemas.microsoft.com/office/drawing/2014/main" id="{4D734F07-FEE2-EA40-A84A-4D15AA6D0703}"/>
              </a:ext>
            </a:extLst>
          </p:cNvPr>
          <p:cNvPicPr>
            <a:picLocks noChangeAspect="1"/>
          </p:cNvPicPr>
          <p:nvPr userDrawn="1"/>
        </p:nvPicPr>
        <p:blipFill>
          <a:blip r:embed="rId3" r:link="rId4"/>
          <a:stretch>
            <a:fillRect/>
          </a:stretch>
        </p:blipFill>
        <p:spPr>
          <a:xfrm>
            <a:off x="8026400" y="0"/>
            <a:ext cx="1117600" cy="1206500"/>
          </a:xfrm>
          <a:prstGeom prst="rect">
            <a:avLst/>
          </a:prstGeom>
        </p:spPr>
      </p:pic>
      <p:sp>
        <p:nvSpPr>
          <p:cNvPr id="11" name="Dreieck 10">
            <a:extLst>
              <a:ext uri="{FF2B5EF4-FFF2-40B4-BE49-F238E27FC236}">
                <a16:creationId xmlns:a16="http://schemas.microsoft.com/office/drawing/2014/main" id="{B7B14E7F-7029-A942-AB72-4F10473DE51C}"/>
              </a:ext>
            </a:extLst>
          </p:cNvPr>
          <p:cNvSpPr/>
          <p:nvPr userDrawn="1"/>
        </p:nvSpPr>
        <p:spPr>
          <a:xfrm>
            <a:off x="5180018" y="1726066"/>
            <a:ext cx="3175000" cy="2745035"/>
          </a:xfrm>
          <a:prstGeom prst="triangle">
            <a:avLst/>
          </a:prstGeom>
          <a:solidFill>
            <a:srgbClr val="DB3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6616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Öffnerseite">
    <p:bg>
      <p:bgPr>
        <a:solidFill>
          <a:schemeClr val="bg1"/>
        </a:solidFill>
        <a:effectLst/>
      </p:bgPr>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9D62524-2E40-4B4C-ADD0-F12C07F23393}"/>
              </a:ext>
            </a:extLst>
          </p:cNvPr>
          <p:cNvSpPr/>
          <p:nvPr userDrawn="1"/>
        </p:nvSpPr>
        <p:spPr>
          <a:xfrm>
            <a:off x="0" y="4408488"/>
            <a:ext cx="9144000" cy="735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8E41EDED-7A95-F540-BED3-6B26590A9906}"/>
              </a:ext>
            </a:extLst>
          </p:cNvPr>
          <p:cNvPicPr>
            <a:picLocks noChangeAspect="1"/>
          </p:cNvPicPr>
          <p:nvPr userDrawn="1"/>
        </p:nvPicPr>
        <p:blipFill>
          <a:blip r:embed="rId2" r:link="rId3"/>
          <a:srcRect/>
          <a:stretch>
            <a:fillRect/>
          </a:stretch>
        </p:blipFill>
        <p:spPr>
          <a:xfrm>
            <a:off x="4394200" y="0"/>
            <a:ext cx="4749800" cy="5143500"/>
          </a:xfrm>
          <a:prstGeom prst="rect">
            <a:avLst/>
          </a:prstGeom>
        </p:spPr>
      </p:pic>
      <p:sp>
        <p:nvSpPr>
          <p:cNvPr id="5" name="Titel 4">
            <a:extLst>
              <a:ext uri="{FF2B5EF4-FFF2-40B4-BE49-F238E27FC236}">
                <a16:creationId xmlns:a16="http://schemas.microsoft.com/office/drawing/2014/main" id="{08870B75-33D4-F946-B849-65B464FAB559}"/>
              </a:ext>
            </a:extLst>
          </p:cNvPr>
          <p:cNvSpPr>
            <a:spLocks noGrp="1"/>
          </p:cNvSpPr>
          <p:nvPr>
            <p:ph type="title"/>
          </p:nvPr>
        </p:nvSpPr>
        <p:spPr>
          <a:xfrm>
            <a:off x="539750" y="1440000"/>
            <a:ext cx="5400000" cy="756000"/>
          </a:xfrm>
          <a:prstGeom prst="rect">
            <a:avLst/>
          </a:prstGeom>
        </p:spPr>
        <p:txBody>
          <a:bodyPr lIns="0" tIns="0" rIns="0" bIns="0" anchor="b" anchorCtr="0"/>
          <a:lstStyle>
            <a:lvl1pPr>
              <a:lnSpc>
                <a:spcPts val="3400"/>
              </a:lnSpc>
              <a:defRPr sz="3200" b="1" cap="all" baseline="0">
                <a:latin typeface="+mn-lt"/>
              </a:defRPr>
            </a:lvl1pPr>
          </a:lstStyle>
          <a:p>
            <a:r>
              <a:rPr lang="de-DE" dirty="0"/>
              <a:t>Mastertitelformat bearbeiten</a:t>
            </a:r>
          </a:p>
        </p:txBody>
      </p:sp>
      <p:sp>
        <p:nvSpPr>
          <p:cNvPr id="8" name="Textplatzhalter 7">
            <a:extLst>
              <a:ext uri="{FF2B5EF4-FFF2-40B4-BE49-F238E27FC236}">
                <a16:creationId xmlns:a16="http://schemas.microsoft.com/office/drawing/2014/main" id="{E114C283-303B-9749-BE90-AFB87E4E8F9C}"/>
              </a:ext>
            </a:extLst>
          </p:cNvPr>
          <p:cNvSpPr>
            <a:spLocks noGrp="1"/>
          </p:cNvSpPr>
          <p:nvPr>
            <p:ph type="body" sz="quarter" idx="10"/>
          </p:nvPr>
        </p:nvSpPr>
        <p:spPr>
          <a:xfrm>
            <a:off x="540000" y="2340001"/>
            <a:ext cx="5399750" cy="360000"/>
          </a:xfrm>
          <a:prstGeom prst="rect">
            <a:avLst/>
          </a:prstGeom>
        </p:spPr>
        <p:txBody>
          <a:bodyPr lIns="0" tIns="0" rIns="0" bIns="0"/>
          <a:lstStyle>
            <a:lvl1pPr marL="0" indent="0">
              <a:lnSpc>
                <a:spcPts val="1500"/>
              </a:lnSpc>
              <a:buNone/>
              <a:defRPr sz="1400" b="1" cap="all" baseline="0">
                <a:solidFill>
                  <a:srgbClr val="DB322A"/>
                </a:solidFill>
              </a:defRPr>
            </a:lvl1pPr>
            <a:lvl2pPr>
              <a:buNone/>
              <a:defRPr b="1" cap="all" baseline="0"/>
            </a:lvl2pPr>
            <a:lvl3pPr>
              <a:buNone/>
              <a:defRPr b="1" cap="all" baseline="0"/>
            </a:lvl3pPr>
            <a:lvl4pPr>
              <a:buNone/>
              <a:defRPr b="1" cap="all" baseline="0"/>
            </a:lvl4pPr>
            <a:lvl5pPr>
              <a:buNone/>
              <a:defRPr b="1" cap="all" baseline="0"/>
            </a:lvl5pPr>
          </a:lstStyle>
          <a:p>
            <a:pPr lvl="0"/>
            <a:r>
              <a:rPr lang="de-DE" dirty="0"/>
              <a:t>Mastertextformat bearbeiten</a:t>
            </a:r>
          </a:p>
        </p:txBody>
      </p:sp>
    </p:spTree>
    <p:extLst>
      <p:ext uri="{BB962C8B-B14F-4D97-AF65-F5344CB8AC3E}">
        <p14:creationId xmlns:p14="http://schemas.microsoft.com/office/powerpoint/2010/main" val="2604136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Text">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4B71718-5A23-9B44-BC09-245868217B7E}"/>
              </a:ext>
            </a:extLst>
          </p:cNvPr>
          <p:cNvPicPr>
            <a:picLocks noChangeAspect="1"/>
          </p:cNvPicPr>
          <p:nvPr userDrawn="1"/>
        </p:nvPicPr>
        <p:blipFill>
          <a:blip r:embed="rId2" r:link="rId3"/>
          <a:srcRect/>
          <a:stretch>
            <a:fillRect/>
          </a:stretch>
        </p:blipFill>
        <p:spPr>
          <a:xfrm>
            <a:off x="6553200" y="0"/>
            <a:ext cx="2590800" cy="5143500"/>
          </a:xfrm>
          <a:prstGeom prst="rect">
            <a:avLst/>
          </a:prstGeom>
        </p:spPr>
      </p:pic>
      <p:sp>
        <p:nvSpPr>
          <p:cNvPr id="3" name="Titel 1">
            <a:extLst>
              <a:ext uri="{FF2B5EF4-FFF2-40B4-BE49-F238E27FC236}">
                <a16:creationId xmlns:a16="http://schemas.microsoft.com/office/drawing/2014/main" id="{FB5B2E17-C678-0646-8DB5-E5D8FF50F9FB}"/>
              </a:ext>
            </a:extLst>
          </p:cNvPr>
          <p:cNvSpPr>
            <a:spLocks noGrp="1"/>
          </p:cNvSpPr>
          <p:nvPr>
            <p:ph type="title" hasCustomPrompt="1"/>
          </p:nvPr>
        </p:nvSpPr>
        <p:spPr>
          <a:xfrm>
            <a:off x="539751" y="746457"/>
            <a:ext cx="5724524" cy="529893"/>
          </a:xfrm>
          <a:prstGeom prst="rect">
            <a:avLst/>
          </a:prstGeom>
        </p:spPr>
        <p:txBody>
          <a:bodyPr lIns="0" tIns="0" rIns="0" bIns="0"/>
          <a:lstStyle>
            <a:lvl1pPr>
              <a:lnSpc>
                <a:spcPts val="2400"/>
              </a:lnSpc>
              <a:defRPr sz="2400" b="1" cap="all" baseline="0">
                <a:latin typeface="+mn-lt"/>
              </a:defRPr>
            </a:lvl1pPr>
          </a:lstStyle>
          <a:p>
            <a:r>
              <a:rPr lang="de-DE" dirty="0"/>
              <a:t>MASTERTITELFORMAT BEARBEITEN</a:t>
            </a:r>
          </a:p>
        </p:txBody>
      </p:sp>
      <p:sp>
        <p:nvSpPr>
          <p:cNvPr id="4" name="Inhaltsplatzhalter 2">
            <a:extLst>
              <a:ext uri="{FF2B5EF4-FFF2-40B4-BE49-F238E27FC236}">
                <a16:creationId xmlns:a16="http://schemas.microsoft.com/office/drawing/2014/main" id="{44425350-8A10-004D-9169-CA86AC4B185D}"/>
              </a:ext>
            </a:extLst>
          </p:cNvPr>
          <p:cNvSpPr>
            <a:spLocks noGrp="1"/>
          </p:cNvSpPr>
          <p:nvPr>
            <p:ph idx="1"/>
          </p:nvPr>
        </p:nvSpPr>
        <p:spPr>
          <a:xfrm>
            <a:off x="539751" y="1276350"/>
            <a:ext cx="5724524" cy="3132138"/>
          </a:xfrm>
          <a:prstGeom prst="rect">
            <a:avLst/>
          </a:prstGeom>
        </p:spPr>
        <p:txBody>
          <a:bodyPr lIns="0" tIns="0" rIns="0" bIns="0"/>
          <a:lstStyle>
            <a:lvl1pPr marL="0" indent="0">
              <a:lnSpc>
                <a:spcPts val="1800"/>
              </a:lnSpc>
              <a:spcBef>
                <a:spcPts val="0"/>
              </a:spcBef>
              <a:buFont typeface="Symbol" pitchFamily="2" charset="2"/>
              <a:buNone/>
              <a:defRPr sz="1400" b="1" cap="all" baseline="0">
                <a:solidFill>
                  <a:srgbClr val="DB322A"/>
                </a:solidFill>
                <a:latin typeface="+mn-lt"/>
              </a:defRPr>
            </a:lvl1pPr>
            <a:lvl2pPr marL="0" indent="0">
              <a:lnSpc>
                <a:spcPts val="1800"/>
              </a:lnSpc>
              <a:spcBef>
                <a:spcPts val="0"/>
              </a:spcBef>
              <a:buFont typeface="Systemschrift Normal"/>
              <a:buNone/>
              <a:defRPr sz="1400" b="1">
                <a:latin typeface="+mn-lt"/>
              </a:defRPr>
            </a:lvl2pPr>
            <a:lvl3pPr marL="0" indent="0">
              <a:lnSpc>
                <a:spcPts val="1800"/>
              </a:lnSpc>
              <a:spcBef>
                <a:spcPts val="0"/>
              </a:spcBef>
              <a:buFont typeface="Systemschrift Normal"/>
              <a:buNone/>
              <a:defRPr sz="1400">
                <a:latin typeface="+mn-lt"/>
              </a:defRPr>
            </a:lvl3pPr>
            <a:lvl4pPr marL="252000" indent="-252000">
              <a:lnSpc>
                <a:spcPts val="1800"/>
              </a:lnSpc>
              <a:spcBef>
                <a:spcPts val="0"/>
              </a:spcBef>
              <a:buFont typeface="Symbol" pitchFamily="2" charset="2"/>
              <a:buChar char="-"/>
              <a:defRPr sz="1400">
                <a:latin typeface="+mn-lt"/>
              </a:defRPr>
            </a:lvl4pPr>
            <a:lvl5pPr marL="396000" indent="-180000">
              <a:lnSpc>
                <a:spcPts val="1800"/>
              </a:lnSpc>
              <a:spcBef>
                <a:spcPts val="0"/>
              </a:spcBef>
              <a:buFont typeface="Systemschrift Normal"/>
              <a:buChar char="∙"/>
              <a:defRPr sz="14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839479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Bild oder Grafik">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B29FA13-560E-CB4E-B8E1-20B9ADD1213E}"/>
              </a:ext>
            </a:extLst>
          </p:cNvPr>
          <p:cNvPicPr>
            <a:picLocks noChangeAspect="1"/>
          </p:cNvPicPr>
          <p:nvPr userDrawn="1"/>
        </p:nvPicPr>
        <p:blipFill>
          <a:blip r:embed="rId2" r:link="rId3"/>
          <a:srcRect/>
          <a:stretch>
            <a:fillRect/>
          </a:stretch>
        </p:blipFill>
        <p:spPr>
          <a:xfrm>
            <a:off x="7353300" y="0"/>
            <a:ext cx="1790700" cy="3086100"/>
          </a:xfrm>
          <a:prstGeom prst="rect">
            <a:avLst/>
          </a:prstGeom>
        </p:spPr>
      </p:pic>
      <p:sp>
        <p:nvSpPr>
          <p:cNvPr id="3" name="Titel 1">
            <a:extLst>
              <a:ext uri="{FF2B5EF4-FFF2-40B4-BE49-F238E27FC236}">
                <a16:creationId xmlns:a16="http://schemas.microsoft.com/office/drawing/2014/main" id="{AB032EBF-CF1C-3E4D-BD0C-ED24A627FBF2}"/>
              </a:ext>
            </a:extLst>
          </p:cNvPr>
          <p:cNvSpPr>
            <a:spLocks noGrp="1"/>
          </p:cNvSpPr>
          <p:nvPr>
            <p:ph type="title" hasCustomPrompt="1"/>
          </p:nvPr>
        </p:nvSpPr>
        <p:spPr>
          <a:xfrm>
            <a:off x="539751" y="746457"/>
            <a:ext cx="5724524" cy="529893"/>
          </a:xfrm>
          <a:prstGeom prst="rect">
            <a:avLst/>
          </a:prstGeom>
        </p:spPr>
        <p:txBody>
          <a:bodyPr lIns="0" tIns="0" rIns="0" bIns="0"/>
          <a:lstStyle>
            <a:lvl1pPr>
              <a:lnSpc>
                <a:spcPts val="2400"/>
              </a:lnSpc>
              <a:defRPr sz="2400" b="1" cap="all" baseline="0">
                <a:latin typeface="+mn-lt"/>
              </a:defRPr>
            </a:lvl1pPr>
          </a:lstStyle>
          <a:p>
            <a:r>
              <a:rPr lang="de-DE" dirty="0"/>
              <a:t>MASTERTITELFORMAT BEARBEITEN</a:t>
            </a:r>
          </a:p>
        </p:txBody>
      </p:sp>
      <p:sp>
        <p:nvSpPr>
          <p:cNvPr id="5" name="Inhaltsplatzhalter 2">
            <a:extLst>
              <a:ext uri="{FF2B5EF4-FFF2-40B4-BE49-F238E27FC236}">
                <a16:creationId xmlns:a16="http://schemas.microsoft.com/office/drawing/2014/main" id="{65620684-96AE-6E45-86BE-44FF7CE4BB7D}"/>
              </a:ext>
            </a:extLst>
          </p:cNvPr>
          <p:cNvSpPr>
            <a:spLocks noGrp="1"/>
          </p:cNvSpPr>
          <p:nvPr>
            <p:ph idx="1" hasCustomPrompt="1"/>
          </p:nvPr>
        </p:nvSpPr>
        <p:spPr>
          <a:xfrm>
            <a:off x="539751" y="1276350"/>
            <a:ext cx="5724524" cy="3132138"/>
          </a:xfrm>
          <a:prstGeom prst="rect">
            <a:avLst/>
          </a:prstGeom>
          <a:solidFill>
            <a:schemeClr val="tx1">
              <a:lumMod val="10000"/>
              <a:lumOff val="90000"/>
            </a:schemeClr>
          </a:solidFill>
        </p:spPr>
        <p:txBody>
          <a:bodyPr lIns="0" tIns="0" rIns="0" bIns="0"/>
          <a:lstStyle>
            <a:lvl1pPr marL="252000" indent="-252000">
              <a:lnSpc>
                <a:spcPts val="1800"/>
              </a:lnSpc>
              <a:spcBef>
                <a:spcPts val="0"/>
              </a:spcBef>
              <a:buFont typeface="Symbol" pitchFamily="2" charset="2"/>
              <a:buNone/>
              <a:defRPr sz="1400">
                <a:latin typeface="+mn-lt"/>
              </a:defRPr>
            </a:lvl1pPr>
            <a:lvl2pPr marL="396000" indent="-180000">
              <a:lnSpc>
                <a:spcPts val="1800"/>
              </a:lnSpc>
              <a:spcBef>
                <a:spcPts val="0"/>
              </a:spcBef>
              <a:buFont typeface="Systemschrift Normal"/>
              <a:buChar char="∙"/>
              <a:defRPr sz="1400">
                <a:latin typeface="+mn-lt"/>
              </a:defRPr>
            </a:lvl2pPr>
            <a:lvl3pPr marL="396000" indent="-180000">
              <a:lnSpc>
                <a:spcPts val="1800"/>
              </a:lnSpc>
              <a:spcBef>
                <a:spcPts val="0"/>
              </a:spcBef>
              <a:buFont typeface="Systemschrift Normal"/>
              <a:buChar char="∙"/>
              <a:defRPr sz="1400">
                <a:latin typeface="+mn-lt"/>
              </a:defRPr>
            </a:lvl3pPr>
            <a:lvl4pPr marL="396000" indent="-180000">
              <a:lnSpc>
                <a:spcPts val="1800"/>
              </a:lnSpc>
              <a:spcBef>
                <a:spcPts val="0"/>
              </a:spcBef>
              <a:buFont typeface="Systemschrift Normal"/>
              <a:buChar char="∙"/>
              <a:defRPr sz="1400">
                <a:latin typeface="+mn-lt"/>
              </a:defRPr>
            </a:lvl4pPr>
            <a:lvl5pPr marL="396000" indent="-180000">
              <a:lnSpc>
                <a:spcPts val="1800"/>
              </a:lnSpc>
              <a:spcBef>
                <a:spcPts val="0"/>
              </a:spcBef>
              <a:buFont typeface="Systemschrift Normal"/>
              <a:buChar char="∙"/>
              <a:defRPr sz="1400">
                <a:latin typeface="+mn-lt"/>
              </a:defRPr>
            </a:lvl5pPr>
          </a:lstStyle>
          <a:p>
            <a:pPr lvl="0"/>
            <a:r>
              <a:rPr lang="de-DE" dirty="0"/>
              <a:t>Bild oder Grafik einfügen</a:t>
            </a:r>
          </a:p>
        </p:txBody>
      </p:sp>
      <p:sp>
        <p:nvSpPr>
          <p:cNvPr id="10" name="Textplatzhalter 6">
            <a:extLst>
              <a:ext uri="{FF2B5EF4-FFF2-40B4-BE49-F238E27FC236}">
                <a16:creationId xmlns:a16="http://schemas.microsoft.com/office/drawing/2014/main" id="{AD115D5F-F708-C14A-B10C-5706B90316B6}"/>
              </a:ext>
            </a:extLst>
          </p:cNvPr>
          <p:cNvSpPr>
            <a:spLocks noGrp="1"/>
          </p:cNvSpPr>
          <p:nvPr>
            <p:ph type="body" sz="quarter" idx="10"/>
          </p:nvPr>
        </p:nvSpPr>
        <p:spPr>
          <a:xfrm>
            <a:off x="6459031" y="1276350"/>
            <a:ext cx="1620000" cy="3132138"/>
          </a:xfrm>
          <a:prstGeom prst="rect">
            <a:avLst/>
          </a:prstGeom>
          <a:noFill/>
        </p:spPr>
        <p:txBody>
          <a:bodyPr lIns="0" tIns="0" rIns="0" bIns="0"/>
          <a:lstStyle>
            <a:lvl1pPr marL="0" indent="0">
              <a:lnSpc>
                <a:spcPts val="1600"/>
              </a:lnSpc>
              <a:buNone/>
              <a:defRPr sz="1200">
                <a:latin typeface="+mn-lt"/>
              </a:defRPr>
            </a:lvl1pPr>
            <a:lvl2pPr>
              <a:lnSpc>
                <a:spcPts val="1600"/>
              </a:lnSpc>
              <a:buNone/>
              <a:defRPr sz="1200">
                <a:latin typeface="+mn-lt"/>
              </a:defRPr>
            </a:lvl2pPr>
            <a:lvl3pPr>
              <a:lnSpc>
                <a:spcPts val="1600"/>
              </a:lnSpc>
              <a:buNone/>
              <a:defRPr sz="1200">
                <a:latin typeface="+mn-lt"/>
              </a:defRPr>
            </a:lvl3pPr>
            <a:lvl4pPr>
              <a:lnSpc>
                <a:spcPts val="1600"/>
              </a:lnSpc>
              <a:buNone/>
              <a:defRPr sz="1200">
                <a:latin typeface="+mn-lt"/>
              </a:defRPr>
            </a:lvl4pPr>
            <a:lvl5pPr>
              <a:lnSpc>
                <a:spcPts val="1600"/>
              </a:lnSpc>
              <a:buNone/>
              <a:defRPr sz="1200">
                <a:latin typeface="+mn-lt"/>
              </a:defRPr>
            </a:lvl5pPr>
          </a:lstStyle>
          <a:p>
            <a:pPr lvl="0"/>
            <a:r>
              <a:rPr lang="de-DE" dirty="0"/>
              <a:t>Mastertextformat bearbeiten</a:t>
            </a:r>
          </a:p>
        </p:txBody>
      </p:sp>
    </p:spTree>
    <p:extLst>
      <p:ext uri="{BB962C8B-B14F-4D97-AF65-F5344CB8AC3E}">
        <p14:creationId xmlns:p14="http://schemas.microsoft.com/office/powerpoint/2010/main" val="325309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Text zweispalti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6185716-CB5A-9F4A-AE16-4F56C7639DCE}"/>
              </a:ext>
            </a:extLst>
          </p:cNvPr>
          <p:cNvPicPr>
            <a:picLocks noChangeAspect="1"/>
          </p:cNvPicPr>
          <p:nvPr userDrawn="1"/>
        </p:nvPicPr>
        <p:blipFill>
          <a:blip r:embed="rId2" r:link="rId3"/>
          <a:srcRect/>
          <a:stretch>
            <a:fillRect/>
          </a:stretch>
        </p:blipFill>
        <p:spPr>
          <a:xfrm>
            <a:off x="7353300" y="0"/>
            <a:ext cx="1790700" cy="3086100"/>
          </a:xfrm>
          <a:prstGeom prst="rect">
            <a:avLst/>
          </a:prstGeom>
        </p:spPr>
      </p:pic>
      <p:sp>
        <p:nvSpPr>
          <p:cNvPr id="3" name="Titel 1">
            <a:extLst>
              <a:ext uri="{FF2B5EF4-FFF2-40B4-BE49-F238E27FC236}">
                <a16:creationId xmlns:a16="http://schemas.microsoft.com/office/drawing/2014/main" id="{D367CA20-1BB3-9049-88F6-1AE3FCD84A34}"/>
              </a:ext>
            </a:extLst>
          </p:cNvPr>
          <p:cNvSpPr>
            <a:spLocks noGrp="1"/>
          </p:cNvSpPr>
          <p:nvPr>
            <p:ph type="title" hasCustomPrompt="1"/>
          </p:nvPr>
        </p:nvSpPr>
        <p:spPr>
          <a:xfrm>
            <a:off x="539750" y="746457"/>
            <a:ext cx="7524749" cy="529893"/>
          </a:xfrm>
          <a:prstGeom prst="rect">
            <a:avLst/>
          </a:prstGeom>
        </p:spPr>
        <p:txBody>
          <a:bodyPr lIns="0" tIns="0" rIns="0" bIns="0"/>
          <a:lstStyle>
            <a:lvl1pPr>
              <a:lnSpc>
                <a:spcPts val="2400"/>
              </a:lnSpc>
              <a:defRPr sz="2400" b="1" cap="all" baseline="0">
                <a:latin typeface="+mn-lt"/>
              </a:defRPr>
            </a:lvl1pPr>
          </a:lstStyle>
          <a:p>
            <a:r>
              <a:rPr lang="de-DE" dirty="0"/>
              <a:t>MASTERTITELFORMAT BEARBEITEN</a:t>
            </a:r>
          </a:p>
        </p:txBody>
      </p:sp>
      <p:sp>
        <p:nvSpPr>
          <p:cNvPr id="5" name="Inhaltsplatzhalter 2">
            <a:extLst>
              <a:ext uri="{FF2B5EF4-FFF2-40B4-BE49-F238E27FC236}">
                <a16:creationId xmlns:a16="http://schemas.microsoft.com/office/drawing/2014/main" id="{D7281173-849F-EC4B-BE20-D7F953A5C709}"/>
              </a:ext>
            </a:extLst>
          </p:cNvPr>
          <p:cNvSpPr>
            <a:spLocks noGrp="1"/>
          </p:cNvSpPr>
          <p:nvPr>
            <p:ph idx="1"/>
          </p:nvPr>
        </p:nvSpPr>
        <p:spPr>
          <a:xfrm>
            <a:off x="539750" y="1276350"/>
            <a:ext cx="7524749" cy="3132138"/>
          </a:xfrm>
          <a:prstGeom prst="rect">
            <a:avLst/>
          </a:prstGeom>
        </p:spPr>
        <p:txBody>
          <a:bodyPr lIns="0" tIns="0" rIns="0" bIns="0" numCol="2" spcCol="180000"/>
          <a:lstStyle>
            <a:lvl1pPr marL="0" indent="0">
              <a:lnSpc>
                <a:spcPts val="1800"/>
              </a:lnSpc>
              <a:spcBef>
                <a:spcPts val="0"/>
              </a:spcBef>
              <a:buFont typeface="Symbol" pitchFamily="2" charset="2"/>
              <a:buNone/>
              <a:defRPr sz="1400" b="1" cap="all" baseline="0">
                <a:solidFill>
                  <a:srgbClr val="DB322A"/>
                </a:solidFill>
                <a:latin typeface="+mn-lt"/>
              </a:defRPr>
            </a:lvl1pPr>
            <a:lvl2pPr marL="0" indent="0">
              <a:lnSpc>
                <a:spcPts val="1800"/>
              </a:lnSpc>
              <a:spcBef>
                <a:spcPts val="0"/>
              </a:spcBef>
              <a:buFont typeface="Systemschrift Normal"/>
              <a:buNone/>
              <a:defRPr sz="1400" b="1">
                <a:latin typeface="+mn-lt"/>
              </a:defRPr>
            </a:lvl2pPr>
            <a:lvl3pPr marL="0" indent="0">
              <a:lnSpc>
                <a:spcPts val="1800"/>
              </a:lnSpc>
              <a:spcBef>
                <a:spcPts val="0"/>
              </a:spcBef>
              <a:buFont typeface="Systemschrift Normal"/>
              <a:buNone/>
              <a:defRPr sz="1400">
                <a:latin typeface="+mn-lt"/>
              </a:defRPr>
            </a:lvl3pPr>
            <a:lvl4pPr marL="252000" indent="-252000">
              <a:lnSpc>
                <a:spcPts val="1800"/>
              </a:lnSpc>
              <a:spcBef>
                <a:spcPts val="0"/>
              </a:spcBef>
              <a:buFont typeface="Symbol" pitchFamily="2" charset="2"/>
              <a:buChar char="-"/>
              <a:defRPr sz="1400">
                <a:latin typeface="+mn-lt"/>
              </a:defRPr>
            </a:lvl4pPr>
            <a:lvl5pPr marL="396000" indent="-180000">
              <a:lnSpc>
                <a:spcPts val="1800"/>
              </a:lnSpc>
              <a:spcBef>
                <a:spcPts val="0"/>
              </a:spcBef>
              <a:buFont typeface="Systemschrift Normal"/>
              <a:buChar char="∙"/>
              <a:defRPr sz="1400">
                <a:latin typeface="+mn-lt"/>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14725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llflächiges Bi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71DC0FD7-AFA0-CB4E-9BF4-99B88A759489}"/>
              </a:ext>
            </a:extLst>
          </p:cNvPr>
          <p:cNvSpPr/>
          <p:nvPr userDrawn="1"/>
        </p:nvSpPr>
        <p:spPr>
          <a:xfrm>
            <a:off x="0" y="4408488"/>
            <a:ext cx="9144000" cy="735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7F8EAE88-E55B-E948-AFF5-1514ED6FDC76}"/>
              </a:ext>
            </a:extLst>
          </p:cNvPr>
          <p:cNvSpPr>
            <a:spLocks noGrp="1"/>
          </p:cNvSpPr>
          <p:nvPr>
            <p:ph idx="1" hasCustomPrompt="1"/>
          </p:nvPr>
        </p:nvSpPr>
        <p:spPr>
          <a:xfrm>
            <a:off x="0" y="0"/>
            <a:ext cx="9144000" cy="4408488"/>
          </a:xfrm>
          <a:prstGeom prst="rect">
            <a:avLst/>
          </a:prstGeom>
          <a:solidFill>
            <a:schemeClr val="tx1">
              <a:lumMod val="10000"/>
              <a:lumOff val="90000"/>
            </a:schemeClr>
          </a:solidFill>
        </p:spPr>
        <p:txBody>
          <a:bodyPr lIns="0" tIns="0" rIns="0" bIns="0"/>
          <a:lstStyle>
            <a:lvl1pPr marL="252000" indent="-252000">
              <a:lnSpc>
                <a:spcPts val="1800"/>
              </a:lnSpc>
              <a:spcBef>
                <a:spcPts val="0"/>
              </a:spcBef>
              <a:buFont typeface="Symbol" pitchFamily="2" charset="2"/>
              <a:buNone/>
              <a:defRPr sz="1400">
                <a:latin typeface="+mn-lt"/>
              </a:defRPr>
            </a:lvl1pPr>
            <a:lvl2pPr marL="396000" indent="-180000">
              <a:lnSpc>
                <a:spcPts val="1800"/>
              </a:lnSpc>
              <a:spcBef>
                <a:spcPts val="0"/>
              </a:spcBef>
              <a:buFont typeface="Systemschrift Normal"/>
              <a:buChar char="∙"/>
              <a:defRPr sz="1400">
                <a:latin typeface="+mn-lt"/>
              </a:defRPr>
            </a:lvl2pPr>
            <a:lvl3pPr marL="396000" indent="-180000">
              <a:lnSpc>
                <a:spcPts val="1800"/>
              </a:lnSpc>
              <a:spcBef>
                <a:spcPts val="0"/>
              </a:spcBef>
              <a:buFont typeface="Systemschrift Normal"/>
              <a:buChar char="∙"/>
              <a:defRPr sz="1400">
                <a:latin typeface="+mn-lt"/>
              </a:defRPr>
            </a:lvl3pPr>
            <a:lvl4pPr marL="396000" indent="-180000">
              <a:lnSpc>
                <a:spcPts val="1800"/>
              </a:lnSpc>
              <a:spcBef>
                <a:spcPts val="0"/>
              </a:spcBef>
              <a:buFont typeface="Systemschrift Normal"/>
              <a:buChar char="∙"/>
              <a:defRPr sz="1400">
                <a:latin typeface="+mn-lt"/>
              </a:defRPr>
            </a:lvl4pPr>
            <a:lvl5pPr marL="396000" indent="-180000">
              <a:lnSpc>
                <a:spcPts val="1800"/>
              </a:lnSpc>
              <a:spcBef>
                <a:spcPts val="0"/>
              </a:spcBef>
              <a:buFont typeface="Systemschrift Normal"/>
              <a:buChar char="∙"/>
              <a:defRPr sz="1400">
                <a:latin typeface="+mn-lt"/>
              </a:defRPr>
            </a:lvl5pPr>
          </a:lstStyle>
          <a:p>
            <a:pPr lvl="0"/>
            <a:r>
              <a:rPr lang="de-DE" dirty="0"/>
              <a:t>vollflächiges Bild einfügen</a:t>
            </a:r>
          </a:p>
        </p:txBody>
      </p:sp>
      <p:sp>
        <p:nvSpPr>
          <p:cNvPr id="7" name="Textplatzhalter 6">
            <a:extLst>
              <a:ext uri="{FF2B5EF4-FFF2-40B4-BE49-F238E27FC236}">
                <a16:creationId xmlns:a16="http://schemas.microsoft.com/office/drawing/2014/main" id="{BB696829-2D31-1C4B-808E-18B4733CDDD8}"/>
              </a:ext>
            </a:extLst>
          </p:cNvPr>
          <p:cNvSpPr>
            <a:spLocks noGrp="1"/>
          </p:cNvSpPr>
          <p:nvPr>
            <p:ph type="body" sz="quarter" idx="10"/>
          </p:nvPr>
        </p:nvSpPr>
        <p:spPr>
          <a:xfrm>
            <a:off x="539750" y="4551725"/>
            <a:ext cx="7524000" cy="360000"/>
          </a:xfrm>
          <a:prstGeom prst="rect">
            <a:avLst/>
          </a:prstGeom>
          <a:noFill/>
        </p:spPr>
        <p:txBody>
          <a:bodyPr lIns="0" tIns="0" rIns="0" bIns="0"/>
          <a:lstStyle>
            <a:lvl1pPr marL="0" indent="0">
              <a:lnSpc>
                <a:spcPts val="1600"/>
              </a:lnSpc>
              <a:buNone/>
              <a:defRPr sz="1200">
                <a:latin typeface="+mn-lt"/>
              </a:defRPr>
            </a:lvl1pPr>
            <a:lvl2pPr>
              <a:lnSpc>
                <a:spcPts val="1600"/>
              </a:lnSpc>
              <a:buNone/>
              <a:defRPr sz="1200">
                <a:latin typeface="+mn-lt"/>
              </a:defRPr>
            </a:lvl2pPr>
            <a:lvl3pPr>
              <a:lnSpc>
                <a:spcPts val="1600"/>
              </a:lnSpc>
              <a:buNone/>
              <a:defRPr sz="1200">
                <a:latin typeface="+mn-lt"/>
              </a:defRPr>
            </a:lvl3pPr>
            <a:lvl4pPr>
              <a:lnSpc>
                <a:spcPts val="1600"/>
              </a:lnSpc>
              <a:buNone/>
              <a:defRPr sz="1200">
                <a:latin typeface="+mn-lt"/>
              </a:defRPr>
            </a:lvl4pPr>
            <a:lvl5pPr>
              <a:lnSpc>
                <a:spcPts val="1600"/>
              </a:lnSpc>
              <a:buNone/>
              <a:defRPr sz="1200">
                <a:latin typeface="+mn-lt"/>
              </a:defRPr>
            </a:lvl5pPr>
          </a:lstStyle>
          <a:p>
            <a:pPr lvl="0"/>
            <a:r>
              <a:rPr lang="de-DE" dirty="0"/>
              <a:t>Mastertextformat bearbeiten</a:t>
            </a:r>
          </a:p>
        </p:txBody>
      </p:sp>
    </p:spTree>
    <p:extLst>
      <p:ext uri="{BB962C8B-B14F-4D97-AF65-F5344CB8AC3E}">
        <p14:creationId xmlns:p14="http://schemas.microsoft.com/office/powerpoint/2010/main" val="846952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schlussseite">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FF68B5A-F2A3-DF45-BD01-2C28EF77EA4A}"/>
              </a:ext>
            </a:extLst>
          </p:cNvPr>
          <p:cNvPicPr>
            <a:picLocks noChangeAspect="1"/>
          </p:cNvPicPr>
          <p:nvPr userDrawn="1"/>
        </p:nvPicPr>
        <p:blipFill>
          <a:blip r:embed="rId2" r:link="rId3"/>
          <a:srcRect/>
          <a:stretch>
            <a:fillRect/>
          </a:stretch>
        </p:blipFill>
        <p:spPr>
          <a:xfrm>
            <a:off x="0" y="0"/>
            <a:ext cx="9144000" cy="5143500"/>
          </a:xfrm>
          <a:prstGeom prst="rect">
            <a:avLst/>
          </a:prstGeom>
        </p:spPr>
      </p:pic>
      <p:sp>
        <p:nvSpPr>
          <p:cNvPr id="3" name="Titel 4">
            <a:extLst>
              <a:ext uri="{FF2B5EF4-FFF2-40B4-BE49-F238E27FC236}">
                <a16:creationId xmlns:a16="http://schemas.microsoft.com/office/drawing/2014/main" id="{EC40D4D8-D27B-054C-AABC-B7F3C463DC53}"/>
              </a:ext>
            </a:extLst>
          </p:cNvPr>
          <p:cNvSpPr>
            <a:spLocks noGrp="1"/>
          </p:cNvSpPr>
          <p:nvPr>
            <p:ph type="title" hasCustomPrompt="1"/>
          </p:nvPr>
        </p:nvSpPr>
        <p:spPr>
          <a:xfrm>
            <a:off x="4320000" y="3760578"/>
            <a:ext cx="4320000" cy="756000"/>
          </a:xfrm>
          <a:prstGeom prst="rect">
            <a:avLst/>
          </a:prstGeom>
        </p:spPr>
        <p:txBody>
          <a:bodyPr lIns="0" tIns="0" rIns="0" bIns="0" anchor="b" anchorCtr="0"/>
          <a:lstStyle>
            <a:lvl1pPr>
              <a:lnSpc>
                <a:spcPts val="3400"/>
              </a:lnSpc>
              <a:defRPr sz="3200" b="1" cap="all" baseline="0">
                <a:latin typeface="+mn-lt"/>
              </a:defRPr>
            </a:lvl1pPr>
          </a:lstStyle>
          <a:p>
            <a:r>
              <a:rPr lang="de-DE" dirty="0"/>
              <a:t>Vielen Dank für deine Aufmerksamkeit!</a:t>
            </a:r>
          </a:p>
        </p:txBody>
      </p:sp>
    </p:spTree>
    <p:extLst>
      <p:ext uri="{BB962C8B-B14F-4D97-AF65-F5344CB8AC3E}">
        <p14:creationId xmlns:p14="http://schemas.microsoft.com/office/powerpoint/2010/main" val="4067832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3045E565-9692-284E-B523-4E22869B5349}"/>
              </a:ext>
            </a:extLst>
          </p:cNvPr>
          <p:cNvSpPr/>
          <p:nvPr userDrawn="1"/>
        </p:nvSpPr>
        <p:spPr>
          <a:xfrm>
            <a:off x="539750" y="4808627"/>
            <a:ext cx="268663" cy="145874"/>
          </a:xfrm>
          <a:prstGeom prst="rect">
            <a:avLst/>
          </a:prstGeom>
        </p:spPr>
        <p:txBody>
          <a:bodyPr wrap="none" lIns="0" tIns="0" rIns="0" bIns="0" anchor="b" anchorCtr="0">
            <a:spAutoFit/>
          </a:bodyPr>
          <a:lstStyle/>
          <a:p>
            <a:pPr algn="l">
              <a:lnSpc>
                <a:spcPts val="1200"/>
              </a:lnSpc>
            </a:pPr>
            <a:fld id="{CFA4C799-451F-2140-84C3-AF36352DABEB}" type="slidenum">
              <a:rPr lang="de-DE" sz="900" b="1" i="0" kern="0" cap="none" spc="20" baseline="0" smtClean="0">
                <a:solidFill>
                  <a:schemeClr val="tx1"/>
                </a:solidFill>
                <a:latin typeface="+mn-lt"/>
                <a:cs typeface="Arial"/>
              </a:rPr>
              <a:pPr algn="l">
                <a:lnSpc>
                  <a:spcPts val="1200"/>
                </a:lnSpc>
              </a:pPr>
              <a:t>‹Nr.›</a:t>
            </a:fld>
            <a:r>
              <a:rPr lang="de-DE" sz="900" b="1" i="0" kern="0" cap="none" spc="20" baseline="0" dirty="0">
                <a:solidFill>
                  <a:schemeClr val="tx1"/>
                </a:solidFill>
                <a:latin typeface="+mn-lt"/>
                <a:cs typeface="Arial"/>
              </a:rPr>
              <a:t> </a:t>
            </a:r>
            <a:endParaRPr lang="de-DE" sz="900" b="1" i="0" spc="20" baseline="0" dirty="0">
              <a:latin typeface="+mn-lt"/>
            </a:endParaRPr>
          </a:p>
        </p:txBody>
      </p:sp>
      <p:sp>
        <p:nvSpPr>
          <p:cNvPr id="10" name="Textplatzhalter 3">
            <a:extLst>
              <a:ext uri="{FF2B5EF4-FFF2-40B4-BE49-F238E27FC236}">
                <a16:creationId xmlns:a16="http://schemas.microsoft.com/office/drawing/2014/main" id="{AC860FBB-1364-9942-AFFA-0D10C99FABC6}"/>
              </a:ext>
            </a:extLst>
          </p:cNvPr>
          <p:cNvSpPr txBox="1">
            <a:spLocks/>
          </p:cNvSpPr>
          <p:nvPr userDrawn="1"/>
        </p:nvSpPr>
        <p:spPr>
          <a:xfrm>
            <a:off x="808413" y="4774501"/>
            <a:ext cx="5472000" cy="180000"/>
          </a:xfrm>
          <a:prstGeom prst="rect">
            <a:avLst/>
          </a:prstGeom>
        </p:spPr>
        <p:txBody>
          <a:bodyPr vert="horz" lIns="0" tIns="0" rIns="0" bIns="0" anchor="b" anchorCtr="0"/>
          <a:lstStyle>
            <a:lvl1pPr marL="0" indent="0" algn="l" defTabSz="457200" rtl="0" eaLnBrk="1" latinLnBrk="0" hangingPunct="1">
              <a:spcBef>
                <a:spcPts val="0"/>
              </a:spcBef>
              <a:buFontTx/>
              <a:buNone/>
              <a:defRPr sz="900" kern="100" cap="all" spc="50">
                <a:solidFill>
                  <a:schemeClr val="tx1"/>
                </a:solidFill>
                <a:latin typeface="Arial"/>
                <a:ea typeface="+mn-ea"/>
                <a:cs typeface="+mn-cs"/>
              </a:defRPr>
            </a:lvl1pPr>
            <a:lvl2pPr marL="0" indent="0" algn="l" defTabSz="457200" rtl="0" eaLnBrk="1" latinLnBrk="0" hangingPunct="1">
              <a:spcBef>
                <a:spcPts val="0"/>
              </a:spcBef>
              <a:buFontTx/>
              <a:buNone/>
              <a:defRPr sz="900" kern="100" cap="all" spc="50">
                <a:solidFill>
                  <a:schemeClr val="tx1"/>
                </a:solidFill>
                <a:latin typeface="Arial"/>
                <a:ea typeface="+mn-ea"/>
                <a:cs typeface="+mn-cs"/>
              </a:defRPr>
            </a:lvl2pPr>
            <a:lvl3pPr marL="0" indent="0" algn="l" defTabSz="457200" rtl="0" eaLnBrk="1" latinLnBrk="0" hangingPunct="1">
              <a:spcBef>
                <a:spcPts val="0"/>
              </a:spcBef>
              <a:buFontTx/>
              <a:buNone/>
              <a:defRPr sz="900" kern="100" cap="all" spc="50">
                <a:solidFill>
                  <a:schemeClr val="tx1"/>
                </a:solidFill>
                <a:latin typeface="Arial"/>
                <a:ea typeface="+mn-ea"/>
                <a:cs typeface="+mn-cs"/>
              </a:defRPr>
            </a:lvl3pPr>
            <a:lvl4pPr marL="0" indent="0" algn="l" defTabSz="457200" rtl="0" eaLnBrk="1" latinLnBrk="0" hangingPunct="1">
              <a:spcBef>
                <a:spcPts val="0"/>
              </a:spcBef>
              <a:buFontTx/>
              <a:buNone/>
              <a:defRPr sz="900" kern="100" cap="all" spc="50">
                <a:solidFill>
                  <a:schemeClr val="tx1"/>
                </a:solidFill>
                <a:latin typeface="Arial"/>
                <a:ea typeface="+mn-ea"/>
                <a:cs typeface="+mn-cs"/>
              </a:defRPr>
            </a:lvl4pPr>
            <a:lvl5pPr marL="0" indent="0" algn="l" defTabSz="457200" rtl="0" eaLnBrk="1" latinLnBrk="0" hangingPunct="1">
              <a:spcBef>
                <a:spcPts val="0"/>
              </a:spcBef>
              <a:buFontTx/>
              <a:buNone/>
              <a:defRPr sz="900" kern="100" cap="all" spc="5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200"/>
              </a:lnSpc>
            </a:pPr>
            <a:r>
              <a:rPr lang="de-DE" sz="900" cap="all" spc="20" baseline="0" dirty="0">
                <a:latin typeface="+mn-lt"/>
              </a:rPr>
              <a:t>UPDATE AUSBILDUNGSSTART 2024 | Juli 2024</a:t>
            </a:r>
          </a:p>
        </p:txBody>
      </p:sp>
    </p:spTree>
    <p:extLst>
      <p:ext uri="{BB962C8B-B14F-4D97-AF65-F5344CB8AC3E}">
        <p14:creationId xmlns:p14="http://schemas.microsoft.com/office/powerpoint/2010/main" val="1139934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63" userDrawn="1">
          <p15:clr>
            <a:srgbClr val="F26B43"/>
          </p15:clr>
        </p15:guide>
        <p15:guide id="2" pos="340" userDrawn="1">
          <p15:clr>
            <a:srgbClr val="F26B43"/>
          </p15:clr>
        </p15:guide>
        <p15:guide id="3" pos="5080" userDrawn="1">
          <p15:clr>
            <a:srgbClr val="F26B43"/>
          </p15:clr>
        </p15:guide>
        <p15:guide id="4" orient="horz" pos="3094" userDrawn="1">
          <p15:clr>
            <a:srgbClr val="F26B43"/>
          </p15:clr>
        </p15:guide>
        <p15:guide id="5" orient="horz" pos="2777" userDrawn="1">
          <p15:clr>
            <a:srgbClr val="F26B43"/>
          </p15:clr>
        </p15:guide>
        <p15:guide id="6" pos="3946" userDrawn="1">
          <p15:clr>
            <a:srgbClr val="F26B43"/>
          </p15:clr>
        </p15:guide>
        <p15:guide id="7" orient="horz" pos="804" userDrawn="1">
          <p15:clr>
            <a:srgbClr val="F26B43"/>
          </p15:clr>
        </p15:guide>
        <p15:guide id="8" pos="405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_QrIIVuIhqE" TargetMode="External"/><Relationship Id="rId2" Type="http://schemas.openxmlformats.org/officeDocument/2006/relationships/hyperlink" Target="https://www.youtube.com/watch?v=f7ggtsbJBIY" TargetMode="External"/><Relationship Id="rId1" Type="http://schemas.openxmlformats.org/officeDocument/2006/relationships/slideLayout" Target="../slideLayouts/slideLayout7.xml"/><Relationship Id="rId6" Type="http://schemas.openxmlformats.org/officeDocument/2006/relationships/hyperlink" Target="https://www.youtube.com/watch?v=1FiVDmicZqY&amp;t=38s" TargetMode="External"/><Relationship Id="rId5" Type="http://schemas.openxmlformats.org/officeDocument/2006/relationships/hyperlink" Target="https://www.youtube.com/watch?v=lCwqW-ZGqkI" TargetMode="External"/><Relationship Id="rId4" Type="http://schemas.openxmlformats.org/officeDocument/2006/relationships/hyperlink" Target="https://www.youtube.com/watch?v=TfjHituJoMI"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playlist?list=PLYFwsGlOSIO1q3NpomUFUTuT27dmDJvsm"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9823AB2-91FA-6A49-B0DA-B46DFDA87F95}"/>
              </a:ext>
            </a:extLst>
          </p:cNvPr>
          <p:cNvSpPr>
            <a:spLocks noGrp="1"/>
          </p:cNvSpPr>
          <p:nvPr>
            <p:ph type="title"/>
          </p:nvPr>
        </p:nvSpPr>
        <p:spPr/>
        <p:txBody>
          <a:bodyPr/>
          <a:lstStyle/>
          <a:p>
            <a:r>
              <a:rPr lang="de-DE" dirty="0"/>
              <a:t>Update </a:t>
            </a:r>
            <a:br>
              <a:rPr lang="de-DE" dirty="0"/>
            </a:br>
            <a:r>
              <a:rPr lang="de-DE" dirty="0"/>
              <a:t>Ausbildungsstart 2024</a:t>
            </a:r>
          </a:p>
        </p:txBody>
      </p:sp>
      <p:sp>
        <p:nvSpPr>
          <p:cNvPr id="5" name="Textplatzhalter 4">
            <a:extLst>
              <a:ext uri="{FF2B5EF4-FFF2-40B4-BE49-F238E27FC236}">
                <a16:creationId xmlns:a16="http://schemas.microsoft.com/office/drawing/2014/main" id="{849B4E24-DCE3-034C-A531-C7EAB175F3EE}"/>
              </a:ext>
            </a:extLst>
          </p:cNvPr>
          <p:cNvSpPr>
            <a:spLocks noGrp="1"/>
          </p:cNvSpPr>
          <p:nvPr>
            <p:ph type="body" sz="quarter" idx="10"/>
          </p:nvPr>
        </p:nvSpPr>
        <p:spPr/>
        <p:txBody>
          <a:bodyPr/>
          <a:lstStyle/>
          <a:p>
            <a:r>
              <a:rPr lang="de-DE" dirty="0"/>
              <a:t>Impulse für eure Begrüßungsrunden</a:t>
            </a:r>
          </a:p>
        </p:txBody>
      </p:sp>
      <p:sp>
        <p:nvSpPr>
          <p:cNvPr id="2" name="Textfeld 1"/>
          <p:cNvSpPr txBox="1"/>
          <p:nvPr/>
        </p:nvSpPr>
        <p:spPr>
          <a:xfrm rot="16200000">
            <a:off x="8558307" y="3961999"/>
            <a:ext cx="909223" cy="261610"/>
          </a:xfrm>
          <a:prstGeom prst="rect">
            <a:avLst/>
          </a:prstGeom>
          <a:noFill/>
        </p:spPr>
        <p:txBody>
          <a:bodyPr wrap="none" rtlCol="0">
            <a:spAutoFit/>
          </a:bodyPr>
          <a:lstStyle/>
          <a:p>
            <a:r>
              <a:rPr lang="de-DE" sz="1050" dirty="0">
                <a:solidFill>
                  <a:schemeClr val="tx1">
                    <a:lumMod val="50000"/>
                    <a:lumOff val="50000"/>
                  </a:schemeClr>
                </a:solidFill>
              </a:rPr>
              <a:t>© </a:t>
            </a:r>
            <a:r>
              <a:rPr lang="de-DE" sz="1050" dirty="0" err="1">
                <a:solidFill>
                  <a:schemeClr val="tx1">
                    <a:lumMod val="50000"/>
                    <a:lumOff val="50000"/>
                  </a:schemeClr>
                </a:solidFill>
              </a:rPr>
              <a:t>Canva</a:t>
            </a:r>
            <a:r>
              <a:rPr lang="de-DE" sz="1050" dirty="0">
                <a:solidFill>
                  <a:schemeClr val="tx1">
                    <a:lumMod val="50000"/>
                    <a:lumOff val="50000"/>
                  </a:schemeClr>
                </a:solidFill>
              </a:rPr>
              <a:t> Pro</a:t>
            </a:r>
          </a:p>
        </p:txBody>
      </p:sp>
    </p:spTree>
    <p:extLst>
      <p:ext uri="{BB962C8B-B14F-4D97-AF65-F5344CB8AC3E}">
        <p14:creationId xmlns:p14="http://schemas.microsoft.com/office/powerpoint/2010/main" val="4237435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E-V-A – Prinzip in der Begrüßungsrunde</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785000392"/>
              </p:ext>
            </p:extLst>
          </p:nvPr>
        </p:nvGraphicFramePr>
        <p:xfrm>
          <a:off x="539750" y="1276350"/>
          <a:ext cx="7524752" cy="3434080"/>
        </p:xfrm>
        <a:graphic>
          <a:graphicData uri="http://schemas.openxmlformats.org/drawingml/2006/table">
            <a:tbl>
              <a:tblPr firstRow="1" bandRow="1">
                <a:tableStyleId>{5C22544A-7EE6-4342-B048-85BDC9FD1C3A}</a:tableStyleId>
              </a:tblPr>
              <a:tblGrid>
                <a:gridCol w="1881188">
                  <a:extLst>
                    <a:ext uri="{9D8B030D-6E8A-4147-A177-3AD203B41FA5}">
                      <a16:colId xmlns:a16="http://schemas.microsoft.com/office/drawing/2014/main" val="3048371576"/>
                    </a:ext>
                  </a:extLst>
                </a:gridCol>
                <a:gridCol w="1881188">
                  <a:extLst>
                    <a:ext uri="{9D8B030D-6E8A-4147-A177-3AD203B41FA5}">
                      <a16:colId xmlns:a16="http://schemas.microsoft.com/office/drawing/2014/main" val="2992898620"/>
                    </a:ext>
                  </a:extLst>
                </a:gridCol>
                <a:gridCol w="1881188">
                  <a:extLst>
                    <a:ext uri="{9D8B030D-6E8A-4147-A177-3AD203B41FA5}">
                      <a16:colId xmlns:a16="http://schemas.microsoft.com/office/drawing/2014/main" val="1970771597"/>
                    </a:ext>
                  </a:extLst>
                </a:gridCol>
                <a:gridCol w="1881188">
                  <a:extLst>
                    <a:ext uri="{9D8B030D-6E8A-4147-A177-3AD203B41FA5}">
                      <a16:colId xmlns:a16="http://schemas.microsoft.com/office/drawing/2014/main" val="1901739718"/>
                    </a:ext>
                  </a:extLst>
                </a:gridCol>
              </a:tblGrid>
              <a:tr h="370840">
                <a:tc>
                  <a:txBody>
                    <a:bodyPr/>
                    <a:lstStyle/>
                    <a:p>
                      <a:endParaRPr lang="de-DE" dirty="0"/>
                    </a:p>
                  </a:txBody>
                  <a:tcPr/>
                </a:tc>
                <a:tc>
                  <a:txBody>
                    <a:bodyPr/>
                    <a:lstStyle/>
                    <a:p>
                      <a:endParaRPr lang="de-DE"/>
                    </a:p>
                  </a:txBody>
                  <a:tcPr/>
                </a:tc>
                <a:tc>
                  <a:txBody>
                    <a:bodyPr/>
                    <a:lstStyle/>
                    <a:p>
                      <a:r>
                        <a:rPr lang="de-DE" dirty="0"/>
                        <a:t>Methodenvorschläge</a:t>
                      </a:r>
                    </a:p>
                  </a:txBody>
                  <a:tcPr/>
                </a:tc>
                <a:tc>
                  <a:txBody>
                    <a:bodyPr/>
                    <a:lstStyle/>
                    <a:p>
                      <a:r>
                        <a:rPr lang="de-DE" dirty="0"/>
                        <a:t>Botschaften</a:t>
                      </a:r>
                    </a:p>
                  </a:txBody>
                  <a:tcPr/>
                </a:tc>
                <a:extLst>
                  <a:ext uri="{0D108BD9-81ED-4DB2-BD59-A6C34878D82A}">
                    <a16:rowId xmlns:a16="http://schemas.microsoft.com/office/drawing/2014/main" val="3601306084"/>
                  </a:ext>
                </a:extLst>
              </a:tr>
              <a:tr h="370840">
                <a:tc>
                  <a:txBody>
                    <a:bodyPr/>
                    <a:lstStyle/>
                    <a:p>
                      <a:r>
                        <a:rPr lang="de-DE" dirty="0"/>
                        <a:t>Phase 1</a:t>
                      </a:r>
                    </a:p>
                  </a:txBody>
                  <a:tcPr/>
                </a:tc>
                <a:tc>
                  <a:txBody>
                    <a:bodyPr/>
                    <a:lstStyle/>
                    <a:p>
                      <a:r>
                        <a:rPr lang="de-DE" sz="1350" b="1" kern="1200" dirty="0">
                          <a:solidFill>
                            <a:schemeClr val="dk1"/>
                          </a:solidFill>
                          <a:effectLst/>
                          <a:latin typeface="+mn-lt"/>
                          <a:ea typeface="+mn-ea"/>
                          <a:cs typeface="+mn-cs"/>
                        </a:rPr>
                        <a:t>E</a:t>
                      </a:r>
                      <a:r>
                        <a:rPr lang="de-DE" sz="1350" kern="1200" dirty="0">
                          <a:solidFill>
                            <a:schemeClr val="dk1"/>
                          </a:solidFill>
                          <a:effectLst/>
                          <a:latin typeface="+mn-lt"/>
                          <a:ea typeface="+mn-ea"/>
                          <a:cs typeface="+mn-cs"/>
                        </a:rPr>
                        <a:t>motionen abfragen am Anfang einer Begrüßungsrunde:</a:t>
                      </a:r>
                      <a:endParaRPr lang="de-DE" dirty="0"/>
                    </a:p>
                  </a:txBody>
                  <a:tcPr/>
                </a:tc>
                <a:tc>
                  <a:txBody>
                    <a:bodyPr/>
                    <a:lstStyle/>
                    <a:p>
                      <a:r>
                        <a:rPr lang="de-DE" dirty="0"/>
                        <a:t>Einfache Kartenabfrage: Was ist DIR wichtig für eine gute Ausbildung?</a:t>
                      </a:r>
                    </a:p>
                  </a:txBody>
                  <a:tcPr/>
                </a:tc>
                <a:tc>
                  <a:txBody>
                    <a:bodyPr/>
                    <a:lstStyle/>
                    <a:p>
                      <a:r>
                        <a:rPr lang="de-DE" sz="1350" kern="1200" dirty="0">
                          <a:solidFill>
                            <a:schemeClr val="dk1"/>
                          </a:solidFill>
                          <a:effectLst/>
                          <a:latin typeface="+mn-lt"/>
                          <a:ea typeface="+mn-ea"/>
                          <a:cs typeface="+mn-cs"/>
                        </a:rPr>
                        <a:t>Uns ging es mal ähnlich wie Dir, können deine Freude/Euphorie über erstes eigenes Geld und selbständiges Leben verstehen.</a:t>
                      </a:r>
                      <a:endParaRPr lang="de-DE" dirty="0"/>
                    </a:p>
                  </a:txBody>
                  <a:tcPr/>
                </a:tc>
                <a:extLst>
                  <a:ext uri="{0D108BD9-81ED-4DB2-BD59-A6C34878D82A}">
                    <a16:rowId xmlns:a16="http://schemas.microsoft.com/office/drawing/2014/main" val="386336197"/>
                  </a:ext>
                </a:extLst>
              </a:tr>
              <a:tr h="370840">
                <a:tc>
                  <a:txBody>
                    <a:bodyPr/>
                    <a:lstStyle/>
                    <a:p>
                      <a:r>
                        <a:rPr lang="de-DE" dirty="0"/>
                        <a:t>Phase 2</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350" kern="1200" dirty="0">
                          <a:solidFill>
                            <a:schemeClr val="dk1"/>
                          </a:solidFill>
                          <a:effectLst/>
                          <a:latin typeface="+mn-lt"/>
                          <a:ea typeface="+mn-ea"/>
                          <a:cs typeface="+mn-cs"/>
                        </a:rPr>
                        <a:t>Positive </a:t>
                      </a:r>
                      <a:r>
                        <a:rPr lang="de-DE" sz="1350" b="1" kern="1200" dirty="0">
                          <a:solidFill>
                            <a:schemeClr val="dk1"/>
                          </a:solidFill>
                          <a:effectLst/>
                          <a:latin typeface="+mn-lt"/>
                          <a:ea typeface="+mn-ea"/>
                          <a:cs typeface="+mn-cs"/>
                        </a:rPr>
                        <a:t>V</a:t>
                      </a:r>
                      <a:r>
                        <a:rPr lang="de-DE" sz="1350" kern="1200" dirty="0">
                          <a:solidFill>
                            <a:schemeClr val="dk1"/>
                          </a:solidFill>
                          <a:effectLst/>
                          <a:latin typeface="+mn-lt"/>
                          <a:ea typeface="+mn-ea"/>
                          <a:cs typeface="+mn-cs"/>
                        </a:rPr>
                        <a:t>erstärkung durch Spiel/Challenge</a:t>
                      </a:r>
                    </a:p>
                  </a:txBody>
                  <a:tcPr/>
                </a:tc>
                <a:tc>
                  <a:txBody>
                    <a:bodyPr/>
                    <a:lstStyle/>
                    <a:p>
                      <a:r>
                        <a:rPr lang="de-DE" dirty="0"/>
                        <a:t>Video zu Tariferfolgen;</a:t>
                      </a:r>
                    </a:p>
                    <a:p>
                      <a:r>
                        <a:rPr lang="de-DE" dirty="0"/>
                        <a:t>Interessengegensatz;</a:t>
                      </a:r>
                      <a:br>
                        <a:rPr lang="de-DE" dirty="0"/>
                      </a:br>
                      <a:r>
                        <a:rPr lang="de-DE" dirty="0"/>
                        <a:t>Netz der Solidarität;</a:t>
                      </a:r>
                    </a:p>
                    <a:p>
                      <a:r>
                        <a:rPr lang="de-DE" dirty="0"/>
                        <a:t>Quiz;</a:t>
                      </a:r>
                    </a:p>
                    <a:p>
                      <a:r>
                        <a:rPr lang="de-DE" dirty="0"/>
                        <a:t>Vergleich Tarif und Gesetz an Metaplanwand</a:t>
                      </a:r>
                    </a:p>
                  </a:txBody>
                  <a:tcPr/>
                </a:tc>
                <a:tc>
                  <a:txBody>
                    <a:bodyPr/>
                    <a:lstStyle/>
                    <a:p>
                      <a:r>
                        <a:rPr lang="de-DE" dirty="0"/>
                        <a:t>Mit der IGM geht es dir besser! </a:t>
                      </a:r>
                    </a:p>
                    <a:p>
                      <a:r>
                        <a:rPr lang="de-DE" sz="1350" kern="1200" dirty="0">
                          <a:solidFill>
                            <a:schemeClr val="dk1"/>
                          </a:solidFill>
                          <a:effectLst/>
                          <a:latin typeface="+mn-lt"/>
                          <a:ea typeface="+mn-ea"/>
                          <a:cs typeface="+mn-cs"/>
                        </a:rPr>
                        <a:t>Gemeinsam habe wir eine starke </a:t>
                      </a:r>
                    </a:p>
                    <a:p>
                      <a:r>
                        <a:rPr lang="de-DE" sz="1350" kern="1200" dirty="0">
                          <a:solidFill>
                            <a:schemeClr val="dk1"/>
                          </a:solidFill>
                          <a:effectLst/>
                          <a:latin typeface="+mn-lt"/>
                          <a:ea typeface="+mn-ea"/>
                          <a:cs typeface="+mn-cs"/>
                        </a:rPr>
                        <a:t>Position für deine Interessen. Lasst uns Weg zusammen gehen….</a:t>
                      </a:r>
                    </a:p>
                  </a:txBody>
                  <a:tcPr/>
                </a:tc>
                <a:extLst>
                  <a:ext uri="{0D108BD9-81ED-4DB2-BD59-A6C34878D82A}">
                    <a16:rowId xmlns:a16="http://schemas.microsoft.com/office/drawing/2014/main" val="3096585936"/>
                  </a:ext>
                </a:extLst>
              </a:tr>
            </a:tbl>
          </a:graphicData>
        </a:graphic>
      </p:graphicFrame>
    </p:spTree>
    <p:extLst>
      <p:ext uri="{BB962C8B-B14F-4D97-AF65-F5344CB8AC3E}">
        <p14:creationId xmlns:p14="http://schemas.microsoft.com/office/powerpoint/2010/main" val="4158386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76631300"/>
              </p:ext>
            </p:extLst>
          </p:nvPr>
        </p:nvGraphicFramePr>
        <p:xfrm>
          <a:off x="539750" y="1276350"/>
          <a:ext cx="7524752" cy="2313940"/>
        </p:xfrm>
        <a:graphic>
          <a:graphicData uri="http://schemas.openxmlformats.org/drawingml/2006/table">
            <a:tbl>
              <a:tblPr firstRow="1" bandRow="1">
                <a:tableStyleId>{5C22544A-7EE6-4342-B048-85BDC9FD1C3A}</a:tableStyleId>
              </a:tblPr>
              <a:tblGrid>
                <a:gridCol w="1881188">
                  <a:extLst>
                    <a:ext uri="{9D8B030D-6E8A-4147-A177-3AD203B41FA5}">
                      <a16:colId xmlns:a16="http://schemas.microsoft.com/office/drawing/2014/main" val="3417425091"/>
                    </a:ext>
                  </a:extLst>
                </a:gridCol>
                <a:gridCol w="1881188">
                  <a:extLst>
                    <a:ext uri="{9D8B030D-6E8A-4147-A177-3AD203B41FA5}">
                      <a16:colId xmlns:a16="http://schemas.microsoft.com/office/drawing/2014/main" val="2274631531"/>
                    </a:ext>
                  </a:extLst>
                </a:gridCol>
                <a:gridCol w="1881188">
                  <a:extLst>
                    <a:ext uri="{9D8B030D-6E8A-4147-A177-3AD203B41FA5}">
                      <a16:colId xmlns:a16="http://schemas.microsoft.com/office/drawing/2014/main" val="2240700103"/>
                    </a:ext>
                  </a:extLst>
                </a:gridCol>
                <a:gridCol w="1881188">
                  <a:extLst>
                    <a:ext uri="{9D8B030D-6E8A-4147-A177-3AD203B41FA5}">
                      <a16:colId xmlns:a16="http://schemas.microsoft.com/office/drawing/2014/main" val="786361814"/>
                    </a:ext>
                  </a:extLst>
                </a:gridCol>
              </a:tblGrid>
              <a:tr h="370840">
                <a:tc>
                  <a:txBody>
                    <a:bodyPr/>
                    <a:lstStyle/>
                    <a:p>
                      <a:endParaRPr lang="de-DE"/>
                    </a:p>
                  </a:txBody>
                  <a:tcPr/>
                </a:tc>
                <a:tc>
                  <a:txBody>
                    <a:bodyPr/>
                    <a:lstStyle/>
                    <a:p>
                      <a:endParaRPr lang="de-DE" dirty="0"/>
                    </a:p>
                  </a:txBody>
                  <a:tcPr/>
                </a:tc>
                <a:tc>
                  <a:txBody>
                    <a:bodyPr/>
                    <a:lstStyle/>
                    <a:p>
                      <a:r>
                        <a:rPr lang="de-DE" dirty="0"/>
                        <a:t>Methodenvorschläge</a:t>
                      </a:r>
                    </a:p>
                  </a:txBody>
                  <a:tcPr/>
                </a:tc>
                <a:tc>
                  <a:txBody>
                    <a:bodyPr/>
                    <a:lstStyle/>
                    <a:p>
                      <a:r>
                        <a:rPr lang="de-DE" dirty="0"/>
                        <a:t>Botschaften</a:t>
                      </a:r>
                    </a:p>
                  </a:txBody>
                  <a:tcPr/>
                </a:tc>
                <a:extLst>
                  <a:ext uri="{0D108BD9-81ED-4DB2-BD59-A6C34878D82A}">
                    <a16:rowId xmlns:a16="http://schemas.microsoft.com/office/drawing/2014/main" val="528447374"/>
                  </a:ext>
                </a:extLst>
              </a:tr>
              <a:tr h="370840">
                <a:tc>
                  <a:txBody>
                    <a:bodyPr/>
                    <a:lstStyle/>
                    <a:p>
                      <a:r>
                        <a:rPr lang="de-DE" dirty="0"/>
                        <a:t>Phase 3</a:t>
                      </a:r>
                    </a:p>
                  </a:txBody>
                  <a:tcPr/>
                </a:tc>
                <a:tc>
                  <a:txBody>
                    <a:bodyPr/>
                    <a:lstStyle/>
                    <a:p>
                      <a:r>
                        <a:rPr lang="de-DE" sz="1350" b="1" kern="1200" dirty="0">
                          <a:solidFill>
                            <a:schemeClr val="dk1"/>
                          </a:solidFill>
                          <a:effectLst/>
                          <a:latin typeface="+mn-lt"/>
                          <a:ea typeface="+mn-ea"/>
                          <a:cs typeface="+mn-cs"/>
                        </a:rPr>
                        <a:t> A</a:t>
                      </a:r>
                      <a:r>
                        <a:rPr lang="de-DE" sz="1350" kern="1200" dirty="0">
                          <a:solidFill>
                            <a:schemeClr val="dk1"/>
                          </a:solidFill>
                          <a:effectLst/>
                          <a:latin typeface="+mn-lt"/>
                          <a:ea typeface="+mn-ea"/>
                          <a:cs typeface="+mn-cs"/>
                        </a:rPr>
                        <a:t>ktion</a:t>
                      </a:r>
                      <a:r>
                        <a:rPr lang="de-DE" sz="1350" kern="1200" baseline="0" dirty="0">
                          <a:solidFill>
                            <a:schemeClr val="dk1"/>
                          </a:solidFill>
                          <a:effectLst/>
                          <a:latin typeface="+mn-lt"/>
                          <a:ea typeface="+mn-ea"/>
                          <a:cs typeface="+mn-cs"/>
                        </a:rPr>
                        <a:t> – ins Handeln kommen</a:t>
                      </a:r>
                      <a:endParaRPr lang="de-DE" dirty="0"/>
                    </a:p>
                  </a:txBody>
                  <a:tcPr/>
                </a:tc>
                <a:tc>
                  <a:txBody>
                    <a:bodyPr/>
                    <a:lstStyle/>
                    <a:p>
                      <a:r>
                        <a:rPr lang="de-DE" dirty="0"/>
                        <a:t>JA! zur IG Metall:</a:t>
                      </a:r>
                    </a:p>
                    <a:p>
                      <a:r>
                        <a:rPr lang="de-DE" sz="1350" kern="1200" dirty="0">
                          <a:solidFill>
                            <a:schemeClr val="dk1"/>
                          </a:solidFill>
                          <a:effectLst/>
                          <a:latin typeface="+mn-lt"/>
                          <a:ea typeface="+mn-ea"/>
                          <a:cs typeface="+mn-cs"/>
                        </a:rPr>
                        <a:t>Ist dir eine gute Ausbildung wichtig?</a:t>
                      </a:r>
                    </a:p>
                    <a:p>
                      <a:r>
                        <a:rPr lang="de-DE" sz="1350" kern="1200" dirty="0">
                          <a:solidFill>
                            <a:schemeClr val="dk1"/>
                          </a:solidFill>
                          <a:effectLst/>
                          <a:latin typeface="+mn-lt"/>
                          <a:ea typeface="+mn-ea"/>
                          <a:cs typeface="+mn-cs"/>
                        </a:rPr>
                        <a:t>Ist dir eine unbefristete Übernahme wichtig?</a:t>
                      </a:r>
                    </a:p>
                    <a:p>
                      <a:r>
                        <a:rPr lang="de-DE" sz="1350" kern="1200" dirty="0">
                          <a:solidFill>
                            <a:schemeClr val="dk1"/>
                          </a:solidFill>
                          <a:effectLst/>
                          <a:latin typeface="+mn-lt"/>
                          <a:ea typeface="+mn-ea"/>
                          <a:cs typeface="+mn-cs"/>
                        </a:rPr>
                        <a:t>Ist dir Service XYZ wichtig? (Prinzip der JA-Straße);</a:t>
                      </a:r>
                    </a:p>
                    <a:p>
                      <a:endParaRPr lang="de-DE" dirty="0"/>
                    </a:p>
                  </a:txBody>
                  <a:tcPr/>
                </a:tc>
                <a:tc>
                  <a:txBody>
                    <a:bodyPr/>
                    <a:lstStyle/>
                    <a:p>
                      <a:r>
                        <a:rPr lang="de-DE" sz="1350" kern="1200" dirty="0">
                          <a:solidFill>
                            <a:schemeClr val="dk1"/>
                          </a:solidFill>
                          <a:effectLst/>
                          <a:latin typeface="+mn-lt"/>
                          <a:ea typeface="+mn-ea"/>
                          <a:cs typeface="+mn-cs"/>
                        </a:rPr>
                        <a:t>Ohne Dich kein Wir! </a:t>
                      </a:r>
                      <a:br>
                        <a:rPr lang="de-DE" sz="1350" kern="1200" dirty="0">
                          <a:solidFill>
                            <a:schemeClr val="dk1"/>
                          </a:solidFill>
                          <a:effectLst/>
                          <a:latin typeface="+mn-lt"/>
                          <a:ea typeface="+mn-ea"/>
                          <a:cs typeface="+mn-cs"/>
                        </a:rPr>
                      </a:br>
                      <a:r>
                        <a:rPr lang="de-DE" sz="1350" kern="1200" dirty="0">
                          <a:solidFill>
                            <a:schemeClr val="dk1"/>
                          </a:solidFill>
                          <a:effectLst/>
                          <a:latin typeface="+mn-lt"/>
                          <a:ea typeface="+mn-ea"/>
                          <a:cs typeface="+mn-cs"/>
                        </a:rPr>
                        <a:t>Seid ihr dabei? Ihr habt die beste Ausbildung verdient, damit ihr die bekommt, </a:t>
                      </a:r>
                      <a:r>
                        <a:rPr lang="de-DE" sz="1350" kern="1200" baseline="0" dirty="0">
                          <a:solidFill>
                            <a:schemeClr val="dk1"/>
                          </a:solidFill>
                          <a:effectLst/>
                          <a:latin typeface="+mn-lt"/>
                          <a:ea typeface="+mn-ea"/>
                          <a:cs typeface="+mn-cs"/>
                        </a:rPr>
                        <a:t>füllen wir gemeinsam die Beitrittserklärungen aus.</a:t>
                      </a:r>
                      <a:endParaRPr lang="de-DE" sz="1350" kern="1200" dirty="0">
                        <a:solidFill>
                          <a:schemeClr val="dk1"/>
                        </a:solidFill>
                        <a:effectLst/>
                        <a:latin typeface="+mn-lt"/>
                        <a:ea typeface="+mn-ea"/>
                        <a:cs typeface="+mn-cs"/>
                      </a:endParaRPr>
                    </a:p>
                    <a:p>
                      <a:endParaRPr lang="de-DE" dirty="0"/>
                    </a:p>
                  </a:txBody>
                  <a:tcPr/>
                </a:tc>
                <a:extLst>
                  <a:ext uri="{0D108BD9-81ED-4DB2-BD59-A6C34878D82A}">
                    <a16:rowId xmlns:a16="http://schemas.microsoft.com/office/drawing/2014/main" val="3016775601"/>
                  </a:ext>
                </a:extLst>
              </a:tr>
            </a:tbl>
          </a:graphicData>
        </a:graphic>
      </p:graphicFrame>
      <p:sp>
        <p:nvSpPr>
          <p:cNvPr id="5" name="Rechteck 4"/>
          <p:cNvSpPr/>
          <p:nvPr/>
        </p:nvSpPr>
        <p:spPr>
          <a:xfrm>
            <a:off x="6238875" y="3941460"/>
            <a:ext cx="1685925" cy="790729"/>
          </a:xfrm>
          <a:prstGeom prst="rect">
            <a:avLst/>
          </a:prstGeom>
        </p:spPr>
        <p:txBody>
          <a:bodyPr wrap="square">
            <a:spAutoFit/>
          </a:bodyPr>
          <a:lstStyle/>
          <a:p>
            <a:pPr>
              <a:lnSpc>
                <a:spcPts val="900"/>
              </a:lnSpc>
              <a:spcAft>
                <a:spcPts val="0"/>
              </a:spcAft>
            </a:pPr>
            <a:r>
              <a:rPr lang="de-DE" sz="700" u="sng" dirty="0">
                <a:solidFill>
                  <a:srgbClr val="000000"/>
                </a:solidFill>
                <a:latin typeface="Meta IGM" panose="02000503040000020004" pitchFamily="2" charset="0"/>
                <a:ea typeface="Calibri" panose="020F0502020204030204" pitchFamily="34" charset="0"/>
                <a:cs typeface="Calibri" panose="020F0502020204030204" pitchFamily="34" charset="0"/>
              </a:rPr>
              <a:t>Tipp:</a:t>
            </a: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 </a:t>
            </a:r>
          </a:p>
          <a:p>
            <a:pPr>
              <a:lnSpc>
                <a:spcPts val="900"/>
              </a:lnSpc>
              <a:spcAft>
                <a:spcPts val="0"/>
              </a:spcAft>
            </a:pP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Beitrittserklärungen ausfüllen und zwei Wochen ruhend im BR Büro liegen lassen. Wer sich gegen IGM entscheidet, soll ins BR Büro gehen und Beitrittserklärung wieder abholen</a:t>
            </a:r>
            <a:r>
              <a:rPr lang="de-DE" sz="1000" dirty="0">
                <a:solidFill>
                  <a:srgbClr val="000000"/>
                </a:solidFill>
                <a:latin typeface="Meta IGM" panose="02000503040000020004" pitchFamily="2" charset="0"/>
                <a:ea typeface="Calibri" panose="020F0502020204030204" pitchFamily="34" charset="0"/>
                <a:cs typeface="Calibri" panose="020F0502020204030204" pitchFamily="34" charset="0"/>
              </a:rPr>
              <a:t>.</a:t>
            </a:r>
            <a:endParaRPr lang="de-DE" sz="200" dirty="0">
              <a:solidFill>
                <a:srgbClr val="000000"/>
              </a:solidFill>
              <a:effectLst/>
              <a:latin typeface="Meta IGM" panose="02000503040000020004"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2649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Nachbereitung</a:t>
            </a:r>
          </a:p>
        </p:txBody>
      </p:sp>
      <p:sp>
        <p:nvSpPr>
          <p:cNvPr id="3" name="Textplatzhalter 2"/>
          <p:cNvSpPr>
            <a:spLocks noGrp="1"/>
          </p:cNvSpPr>
          <p:nvPr>
            <p:ph type="body" sz="quarter" idx="10"/>
          </p:nvPr>
        </p:nvSpPr>
        <p:spPr/>
        <p:txBody>
          <a:bodyPr/>
          <a:lstStyle/>
          <a:p>
            <a:r>
              <a:rPr lang="de-DE" dirty="0"/>
              <a:t>und weitere Ansprache</a:t>
            </a:r>
          </a:p>
        </p:txBody>
      </p:sp>
    </p:spTree>
    <p:extLst>
      <p:ext uri="{BB962C8B-B14F-4D97-AF65-F5344CB8AC3E}">
        <p14:creationId xmlns:p14="http://schemas.microsoft.com/office/powerpoint/2010/main" val="625997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Rückblick und weitere Verabredungen Treffen</a:t>
            </a:r>
          </a:p>
        </p:txBody>
      </p:sp>
      <p:sp>
        <p:nvSpPr>
          <p:cNvPr id="5" name="Inhaltsplatzhalter 4"/>
          <p:cNvSpPr>
            <a:spLocks noGrp="1"/>
          </p:cNvSpPr>
          <p:nvPr>
            <p:ph idx="1"/>
          </p:nvPr>
        </p:nvSpPr>
        <p:spPr/>
        <p:txBody>
          <a:bodyPr/>
          <a:lstStyle/>
          <a:p>
            <a:pPr lvl="2"/>
            <a:r>
              <a:rPr lang="de-DE" dirty="0"/>
              <a:t>Nach der Begrüßungsrunde um einen Termin mit JAV und BR bitten und die folgenden Fragen klären:</a:t>
            </a:r>
          </a:p>
          <a:p>
            <a:pPr lvl="2"/>
            <a:endParaRPr lang="de-DE" dirty="0"/>
          </a:p>
          <a:p>
            <a:pPr lvl="2"/>
            <a:r>
              <a:rPr lang="de-DE" b="1" dirty="0"/>
              <a:t>Retrospektive: </a:t>
            </a:r>
            <a:r>
              <a:rPr lang="de-DE" dirty="0"/>
              <a:t>Wie wird Begrüßungsrunde von JAV und BR eingeschätzt? </a:t>
            </a:r>
          </a:p>
          <a:p>
            <a:pPr lvl="2"/>
            <a:r>
              <a:rPr lang="de-DE" dirty="0"/>
              <a:t>Wertschätzung für ehrenamtliches Engagement</a:t>
            </a:r>
          </a:p>
          <a:p>
            <a:pPr lvl="2"/>
            <a:r>
              <a:rPr lang="de-DE" dirty="0"/>
              <a:t>Tipps (nicht belehrend!) was das nächste Mal noch besser gemacht werden kann („Ich empfehle euch XYZ…“)</a:t>
            </a:r>
          </a:p>
          <a:p>
            <a:pPr lvl="2"/>
            <a:endParaRPr lang="de-DE" dirty="0"/>
          </a:p>
          <a:p>
            <a:pPr lvl="2"/>
            <a:endParaRPr lang="de-DE" dirty="0"/>
          </a:p>
          <a:p>
            <a:pPr lvl="2"/>
            <a:endParaRPr lang="de-DE" dirty="0"/>
          </a:p>
          <a:p>
            <a:pPr lvl="2"/>
            <a:endParaRPr lang="de-DE" b="1" dirty="0"/>
          </a:p>
          <a:p>
            <a:pPr lvl="2"/>
            <a:endParaRPr lang="de-DE" b="1" dirty="0"/>
          </a:p>
          <a:p>
            <a:pPr lvl="2"/>
            <a:endParaRPr lang="de-DE" b="1" dirty="0"/>
          </a:p>
          <a:p>
            <a:pPr lvl="2"/>
            <a:endParaRPr lang="de-DE" b="1" dirty="0"/>
          </a:p>
          <a:p>
            <a:pPr lvl="2"/>
            <a:r>
              <a:rPr lang="de-DE" b="1" dirty="0"/>
              <a:t>Konkrete Vereinbarungen:</a:t>
            </a:r>
          </a:p>
          <a:p>
            <a:pPr lvl="2"/>
            <a:r>
              <a:rPr lang="de-DE" dirty="0"/>
              <a:t>Wann und wie finden Nachfassaktionen statt? Was wird von IGM benötigt? </a:t>
            </a:r>
          </a:p>
        </p:txBody>
      </p:sp>
    </p:spTree>
    <p:extLst>
      <p:ext uri="{BB962C8B-B14F-4D97-AF65-F5344CB8AC3E}">
        <p14:creationId xmlns:p14="http://schemas.microsoft.com/office/powerpoint/2010/main" val="3932302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Nützliche Tipps</a:t>
            </a:r>
          </a:p>
        </p:txBody>
      </p:sp>
      <p:sp>
        <p:nvSpPr>
          <p:cNvPr id="3" name="Textplatzhalter 2"/>
          <p:cNvSpPr>
            <a:spLocks noGrp="1"/>
          </p:cNvSpPr>
          <p:nvPr>
            <p:ph type="body" sz="quarter" idx="10"/>
          </p:nvPr>
        </p:nvSpPr>
        <p:spPr/>
        <p:txBody>
          <a:bodyPr/>
          <a:lstStyle/>
          <a:p>
            <a:endParaRPr lang="de-DE" dirty="0"/>
          </a:p>
        </p:txBody>
      </p:sp>
    </p:spTree>
    <p:extLst>
      <p:ext uri="{BB962C8B-B14F-4D97-AF65-F5344CB8AC3E}">
        <p14:creationId xmlns:p14="http://schemas.microsoft.com/office/powerpoint/2010/main" val="1983812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Nützliche Tipps für Begrüßungsrunden</a:t>
            </a:r>
          </a:p>
        </p:txBody>
      </p:sp>
      <p:sp>
        <p:nvSpPr>
          <p:cNvPr id="7" name="Inhaltsplatzhalter 6"/>
          <p:cNvSpPr>
            <a:spLocks noGrp="1"/>
          </p:cNvSpPr>
          <p:nvPr>
            <p:ph idx="1"/>
          </p:nvPr>
        </p:nvSpPr>
        <p:spPr/>
        <p:txBody>
          <a:bodyPr/>
          <a:lstStyle/>
          <a:p>
            <a:pPr lvl="2" fontAlgn="base"/>
            <a:r>
              <a:rPr lang="de-DE" b="1" dirty="0"/>
              <a:t>Anwesenheit der JAV bei Vorstellungsgesprächen</a:t>
            </a:r>
            <a:r>
              <a:rPr lang="de-DE" b="0" dirty="0"/>
              <a:t> </a:t>
            </a:r>
            <a:br>
              <a:rPr lang="de-DE" b="0" dirty="0"/>
            </a:br>
            <a:r>
              <a:rPr lang="de-DE" b="0" dirty="0"/>
              <a:t>Die Jugend- und Auszubildendenvertretung ist bereits bei den Vorstellungsgesprächen präsent. Wenn die neuen Auszubildenden und dual Studierenden dann im September in den betrieb kommen, sind ihnen die Gesichter der JAV bereits vertraut. </a:t>
            </a:r>
            <a:br>
              <a:rPr lang="de-DE" b="0" dirty="0"/>
            </a:br>
            <a:r>
              <a:rPr lang="de-DE" b="0" dirty="0"/>
              <a:t> </a:t>
            </a:r>
          </a:p>
          <a:p>
            <a:pPr lvl="2" fontAlgn="base"/>
            <a:r>
              <a:rPr lang="de-DE" b="1" dirty="0"/>
              <a:t>Einzelgespräche mit dem Betriebsrat / der JAV vor der Ausbildung </a:t>
            </a:r>
            <a:br>
              <a:rPr lang="de-DE" b="0" dirty="0"/>
            </a:br>
            <a:r>
              <a:rPr lang="de-DE" b="0" dirty="0"/>
              <a:t>Die neuen Auszubildenden und dual Studierenden werden bereits vor AusbildungsSTART (im Juni/Juli) zu einem Gespräch mit dem Betriebsrat und/oder der JAV eingeladen. Die Berufsstarter/innen können an diesem Termin bereits Fragen stellen und ihnen wird das Thema Interessenvertretung erklärt. </a:t>
            </a:r>
            <a:br>
              <a:rPr lang="de-DE" b="0" dirty="0"/>
            </a:br>
            <a:r>
              <a:rPr lang="de-DE" b="0" dirty="0"/>
              <a:t> </a:t>
            </a:r>
          </a:p>
          <a:p>
            <a:pPr lvl="2" fontAlgn="base"/>
            <a:r>
              <a:rPr lang="de-DE" b="1" dirty="0"/>
              <a:t>Entgelt-Tabellenkärtchen vergleichen </a:t>
            </a:r>
            <a:br>
              <a:rPr lang="de-DE" b="0" dirty="0"/>
            </a:br>
            <a:r>
              <a:rPr lang="de-DE" b="0" dirty="0"/>
              <a:t>Der Betriebsrat / die JAV legt dem/der Berufsstarter/in während dem Einzelgespräch die Entgelt-Tabellenkärtchen der letzten Jahre vor und erklärt, dass die Ausbildungsvergütungen und Entgelte nur gestiegen sind, weil die Gewerkschaft diese Erhöhungen in Tarifrunden erkämpft hat. </a:t>
            </a:r>
            <a:br>
              <a:rPr lang="de-DE" b="0" dirty="0"/>
            </a:br>
            <a:br>
              <a:rPr lang="de-DE" b="0" dirty="0"/>
            </a:br>
            <a:endParaRPr lang="de-DE" b="0" dirty="0"/>
          </a:p>
        </p:txBody>
      </p:sp>
    </p:spTree>
    <p:extLst>
      <p:ext uri="{BB962C8B-B14F-4D97-AF65-F5344CB8AC3E}">
        <p14:creationId xmlns:p14="http://schemas.microsoft.com/office/powerpoint/2010/main" val="3943889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Nützliche Tipps für Begrüßungsrunden</a:t>
            </a:r>
          </a:p>
        </p:txBody>
      </p:sp>
      <p:sp>
        <p:nvSpPr>
          <p:cNvPr id="3" name="Inhaltsplatzhalter 2"/>
          <p:cNvSpPr>
            <a:spLocks noGrp="1"/>
          </p:cNvSpPr>
          <p:nvPr>
            <p:ph idx="1"/>
          </p:nvPr>
        </p:nvSpPr>
        <p:spPr>
          <a:xfrm>
            <a:off x="539750" y="1089660"/>
            <a:ext cx="7524749" cy="3318828"/>
          </a:xfrm>
        </p:spPr>
        <p:txBody>
          <a:bodyPr/>
          <a:lstStyle/>
          <a:p>
            <a:pPr lvl="2" fontAlgn="base"/>
            <a:r>
              <a:rPr lang="de-DE" b="1" dirty="0"/>
              <a:t>Gruppendynamische Spiele und sinnbildliche Beispiele während der Begrüßungsrunde </a:t>
            </a:r>
            <a:br>
              <a:rPr lang="de-DE" dirty="0"/>
            </a:br>
            <a:r>
              <a:rPr lang="de-DE" dirty="0"/>
              <a:t>à siehe Methodensteckbriefe </a:t>
            </a:r>
          </a:p>
          <a:p>
            <a:pPr lvl="2" fontAlgn="base"/>
            <a:endParaRPr lang="de-DE" dirty="0"/>
          </a:p>
          <a:p>
            <a:pPr lvl="2" fontAlgn="base"/>
            <a:r>
              <a:rPr lang="de-DE" b="1" dirty="0"/>
              <a:t>Fotos &amp; Videos in Begrüßungsrunden zeigen </a:t>
            </a:r>
            <a:br>
              <a:rPr lang="de-DE" dirty="0"/>
            </a:br>
            <a:r>
              <a:rPr lang="de-DE" dirty="0"/>
              <a:t>- </a:t>
            </a:r>
            <a:r>
              <a:rPr lang="de-DE" u="sng" dirty="0"/>
              <a:t>Kampagnenfilm </a:t>
            </a:r>
            <a:r>
              <a:rPr lang="de-DE" dirty="0">
                <a:hlinkClick r:id="rId2"/>
              </a:rPr>
              <a:t>Ausbildung - BESSER &amp; MEHR!</a:t>
            </a:r>
            <a:r>
              <a:rPr lang="de-DE" dirty="0"/>
              <a:t> </a:t>
            </a:r>
          </a:p>
          <a:p>
            <a:pPr lvl="2" fontAlgn="base"/>
            <a:r>
              <a:rPr lang="de-DE" dirty="0"/>
              <a:t>- </a:t>
            </a:r>
            <a:r>
              <a:rPr lang="de-DE" dirty="0">
                <a:hlinkClick r:id="rId3"/>
              </a:rPr>
              <a:t>Ausbildung BESSER &amp; MEHR - Aktion in Leer 2022 </a:t>
            </a:r>
            <a:br>
              <a:rPr lang="de-DE" dirty="0"/>
            </a:br>
            <a:r>
              <a:rPr lang="de-DE" dirty="0"/>
              <a:t>- </a:t>
            </a:r>
            <a:r>
              <a:rPr lang="de-DE" dirty="0">
                <a:hlinkClick r:id="rId4"/>
              </a:rPr>
              <a:t>Was haben die Gewerkschaften je für uns getan?</a:t>
            </a:r>
            <a:br>
              <a:rPr lang="de-DE" dirty="0"/>
            </a:br>
            <a:r>
              <a:rPr lang="de-DE" dirty="0"/>
              <a:t>- </a:t>
            </a:r>
            <a:r>
              <a:rPr lang="de-DE" dirty="0">
                <a:hlinkClick r:id="rId5"/>
              </a:rPr>
              <a:t>Die IG Metall erklärt: Was ist eine Gewerkschaft?</a:t>
            </a:r>
            <a:br>
              <a:rPr lang="de-DE" dirty="0"/>
            </a:br>
            <a:r>
              <a:rPr lang="de-DE" dirty="0"/>
              <a:t>- I</a:t>
            </a:r>
            <a:r>
              <a:rPr lang="de-DE" dirty="0">
                <a:hlinkClick r:id="rId6"/>
              </a:rPr>
              <a:t>G Metall Jugend 2021 in Aktion - volle Länge</a:t>
            </a:r>
            <a:r>
              <a:rPr lang="de-DE" dirty="0"/>
              <a:t> </a:t>
            </a:r>
          </a:p>
          <a:p>
            <a:pPr lvl="2" fontAlgn="base"/>
            <a:r>
              <a:rPr lang="de-DE" dirty="0"/>
              <a:t>- </a:t>
            </a:r>
            <a:r>
              <a:rPr lang="de-DE" u="sng" dirty="0"/>
              <a:t>R!SE </a:t>
            </a:r>
            <a:r>
              <a:rPr lang="de-DE" u="sng" dirty="0" err="1"/>
              <a:t>Highlightfilm</a:t>
            </a:r>
            <a:endParaRPr lang="de-DE" u="sng" dirty="0"/>
          </a:p>
          <a:p>
            <a:pPr lvl="2" fontAlgn="base"/>
            <a:r>
              <a:rPr lang="de-DE" dirty="0"/>
              <a:t> </a:t>
            </a:r>
          </a:p>
          <a:p>
            <a:pPr lvl="2" fontAlgn="base"/>
            <a:r>
              <a:rPr lang="de-DE" b="1" dirty="0"/>
              <a:t>Persönliche Praxisbeispiele </a:t>
            </a:r>
            <a:br>
              <a:rPr lang="de-DE" dirty="0"/>
            </a:br>
            <a:r>
              <a:rPr lang="de-DE" dirty="0"/>
              <a:t>à Beschäftigte aus dem Betrieb, die zuvor in einer anderen Firma unter weitaus schlechteren Arbeitsbedingungen gearbeitet haben, erläutern den Berufsstarter*innen in den Begrüßungsrunden ihre persönlichen Erfahrungen und machen deutlich, wie wichtig Tarifverträge und Gewerkschaften sind. </a:t>
            </a:r>
            <a:br>
              <a:rPr lang="de-DE" dirty="0"/>
            </a:br>
            <a:r>
              <a:rPr lang="de-DE" dirty="0"/>
              <a:t> </a:t>
            </a:r>
          </a:p>
          <a:p>
            <a:pPr lvl="2" fontAlgn="base"/>
            <a:r>
              <a:rPr lang="de-DE" b="1" dirty="0"/>
              <a:t>Überbetriebliche Besuche bei Begrüßungsrunden</a:t>
            </a:r>
            <a:r>
              <a:rPr lang="de-DE" dirty="0"/>
              <a:t> </a:t>
            </a:r>
            <a:br>
              <a:rPr lang="de-DE" dirty="0"/>
            </a:br>
            <a:r>
              <a:rPr lang="de-DE" dirty="0"/>
              <a:t>Betriebsrat/JAV des Betriebes A kommt zur Begrüßungsrunde des Betriebes B und erklärt, wieso die Arbeitsbedingungen im Betrieb A (bzw. in der Branche des Betriebes A) besser oder schlechter als im Betrieb B (bzw. in der Branche des Betriebes B) sind. </a:t>
            </a:r>
            <a:br>
              <a:rPr lang="de-DE" dirty="0"/>
            </a:br>
            <a:r>
              <a:rPr lang="de-DE" dirty="0"/>
              <a:t>Stichwort: Gewerkschaftlicher Organisationsgrad </a:t>
            </a:r>
          </a:p>
          <a:p>
            <a:endParaRPr lang="de-DE" dirty="0"/>
          </a:p>
        </p:txBody>
      </p:sp>
    </p:spTree>
    <p:extLst>
      <p:ext uri="{BB962C8B-B14F-4D97-AF65-F5344CB8AC3E}">
        <p14:creationId xmlns:p14="http://schemas.microsoft.com/office/powerpoint/2010/main" val="3263274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Besser Nicht: </a:t>
            </a:r>
            <a:r>
              <a:rPr lang="de-DE" dirty="0" err="1"/>
              <a:t>NoGo‘s</a:t>
            </a:r>
            <a:r>
              <a:rPr lang="de-DE" dirty="0"/>
              <a:t> in einer Begrüßungsrunde</a:t>
            </a:r>
          </a:p>
        </p:txBody>
      </p:sp>
      <p:sp>
        <p:nvSpPr>
          <p:cNvPr id="3" name="Inhaltsplatzhalter 2"/>
          <p:cNvSpPr>
            <a:spLocks noGrp="1"/>
          </p:cNvSpPr>
          <p:nvPr>
            <p:ph idx="1"/>
          </p:nvPr>
        </p:nvSpPr>
        <p:spPr>
          <a:xfrm>
            <a:off x="539750" y="1209675"/>
            <a:ext cx="7524749" cy="3132138"/>
          </a:xfrm>
        </p:spPr>
        <p:txBody>
          <a:bodyPr/>
          <a:lstStyle/>
          <a:p>
            <a:pPr lvl="1" fontAlgn="base"/>
            <a:r>
              <a:rPr lang="de-DE" sz="1200" dirty="0"/>
              <a:t>Berufsstarter*innen zu stark unter Druck setzen </a:t>
            </a:r>
            <a:r>
              <a:rPr lang="de-DE" sz="1200" b="0" dirty="0"/>
              <a:t>– wir haben gute Argumente, mit denen wir überzeugen können </a:t>
            </a:r>
          </a:p>
          <a:p>
            <a:pPr lvl="1" fontAlgn="base"/>
            <a:endParaRPr lang="de-DE" sz="1200" dirty="0"/>
          </a:p>
          <a:p>
            <a:pPr lvl="1" fontAlgn="base"/>
            <a:r>
              <a:rPr lang="de-DE" sz="1200" dirty="0"/>
              <a:t>Drohen –</a:t>
            </a:r>
            <a:r>
              <a:rPr lang="de-DE" sz="1200" b="0" dirty="0"/>
              <a:t> wir wollen die Berufsstarter/innen auf keinen Fall einschüchtern, sondern ihr Vertrauen gewinnen </a:t>
            </a:r>
          </a:p>
          <a:p>
            <a:pPr lvl="1" fontAlgn="base"/>
            <a:endParaRPr lang="de-DE" sz="1200" dirty="0"/>
          </a:p>
          <a:p>
            <a:pPr lvl="1" fontAlgn="base"/>
            <a:r>
              <a:rPr lang="de-DE" sz="1200" dirty="0"/>
              <a:t>Siezen </a:t>
            </a:r>
            <a:r>
              <a:rPr lang="de-DE" sz="1200" b="0" dirty="0"/>
              <a:t>– wir bleiben beim kollegialen Duzen, das ist sympathisch und schafft Vertrauen (eventuell zu Beginn abfragen, ob das Duzen für die Berufsstarter*innen in Ordnung geht) </a:t>
            </a:r>
          </a:p>
          <a:p>
            <a:pPr lvl="1" fontAlgn="base"/>
            <a:endParaRPr lang="de-DE" sz="1200" dirty="0"/>
          </a:p>
          <a:p>
            <a:pPr lvl="1" fontAlgn="base"/>
            <a:r>
              <a:rPr lang="de-DE" sz="1200" dirty="0"/>
              <a:t>Schlechte Vorbereitung der Begrüßungsrunden und schlechte Absprache der Teamer*innen </a:t>
            </a:r>
          </a:p>
          <a:p>
            <a:pPr lvl="1" fontAlgn="base"/>
            <a:r>
              <a:rPr lang="de-DE" sz="1200" dirty="0"/>
              <a:t>Zu lange und trockene Präsentation –</a:t>
            </a:r>
            <a:r>
              <a:rPr lang="de-DE" sz="1200" b="0" dirty="0"/>
              <a:t> Begrüßungsrunden abwechslungsreich gestalten, z.B. mit gruppendynamischen Spielen </a:t>
            </a:r>
          </a:p>
          <a:p>
            <a:pPr lvl="1" fontAlgn="base"/>
            <a:endParaRPr lang="de-DE" sz="1200" dirty="0"/>
          </a:p>
          <a:p>
            <a:pPr lvl="1" fontAlgn="base"/>
            <a:r>
              <a:rPr lang="de-DE" sz="1200" dirty="0"/>
              <a:t>Altmodisch rüberkommen </a:t>
            </a:r>
            <a:r>
              <a:rPr lang="de-DE" sz="1200" b="0" dirty="0"/>
              <a:t>– wir sind bunt, vielfältig und modern und eine generationenübergreifende Organisation (es empfiehlt sich, sowohl jüngere als auch ältere Teamer*innen für Begrüßungsrunden einzusetzen) </a:t>
            </a:r>
          </a:p>
          <a:p>
            <a:pPr lvl="1" fontAlgn="base"/>
            <a:endParaRPr lang="de-DE" sz="1200" dirty="0"/>
          </a:p>
          <a:p>
            <a:pPr lvl="1" fontAlgn="base"/>
            <a:r>
              <a:rPr lang="de-DE" sz="1200" dirty="0"/>
              <a:t>Veraltete Präsentationstechniken verwenden</a:t>
            </a:r>
            <a:r>
              <a:rPr lang="de-DE" sz="1200" b="0" dirty="0"/>
              <a:t> – Tageslichtprojektor ist aus der Mode, wir arbeiten mit PowerPoint-Präsentationen, Metaplanwänden und Flip Charts </a:t>
            </a:r>
          </a:p>
        </p:txBody>
      </p:sp>
    </p:spTree>
    <p:extLst>
      <p:ext uri="{BB962C8B-B14F-4D97-AF65-F5344CB8AC3E}">
        <p14:creationId xmlns:p14="http://schemas.microsoft.com/office/powerpoint/2010/main" val="96916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Besser Nicht: </a:t>
            </a:r>
            <a:r>
              <a:rPr lang="de-DE" dirty="0" err="1"/>
              <a:t>NoGo‘s</a:t>
            </a:r>
            <a:r>
              <a:rPr lang="de-DE" dirty="0"/>
              <a:t> in einer Begrüßungsrunde</a:t>
            </a:r>
          </a:p>
        </p:txBody>
      </p:sp>
      <p:sp>
        <p:nvSpPr>
          <p:cNvPr id="3" name="Inhaltsplatzhalter 2"/>
          <p:cNvSpPr>
            <a:spLocks noGrp="1"/>
          </p:cNvSpPr>
          <p:nvPr>
            <p:ph idx="1"/>
          </p:nvPr>
        </p:nvSpPr>
        <p:spPr>
          <a:xfrm>
            <a:off x="539750" y="1209675"/>
            <a:ext cx="7524749" cy="3132138"/>
          </a:xfrm>
        </p:spPr>
        <p:txBody>
          <a:bodyPr/>
          <a:lstStyle/>
          <a:p>
            <a:pPr lvl="1" fontAlgn="base"/>
            <a:r>
              <a:rPr lang="de-DE" sz="1200" dirty="0"/>
              <a:t>Zu lange Monologe</a:t>
            </a:r>
            <a:r>
              <a:rPr lang="de-DE" sz="1200" b="0" dirty="0"/>
              <a:t> – wir wollen die Berufsstarter/innen miteinbinden und sie auch zu Wort kommen lassen </a:t>
            </a:r>
          </a:p>
          <a:p>
            <a:pPr lvl="1" fontAlgn="base"/>
            <a:endParaRPr lang="de-DE" sz="1200" dirty="0"/>
          </a:p>
          <a:p>
            <a:pPr lvl="1" fontAlgn="base"/>
            <a:r>
              <a:rPr lang="de-DE" sz="1200" dirty="0"/>
              <a:t>Fragen unbeantwortet lassen </a:t>
            </a:r>
            <a:r>
              <a:rPr lang="de-DE" sz="1200" b="0" dirty="0"/>
              <a:t>– am Ende der Begrüßungsrunde sollten alle Fragen beantwortet sein bzw. eine Antwort in Aussicht gestellt werden </a:t>
            </a:r>
          </a:p>
          <a:p>
            <a:pPr lvl="1" fontAlgn="base"/>
            <a:endParaRPr lang="de-DE" sz="1200" dirty="0"/>
          </a:p>
          <a:p>
            <a:pPr lvl="1" fontAlgn="base"/>
            <a:r>
              <a:rPr lang="de-DE" sz="1200" dirty="0"/>
              <a:t>Falschinformationen geben</a:t>
            </a:r>
            <a:r>
              <a:rPr lang="de-DE" sz="1200" b="0" dirty="0"/>
              <a:t> – wir bleiben immer ehrlich, es ist nicht schlimm etwas nicht zu wissen!</a:t>
            </a:r>
          </a:p>
          <a:p>
            <a:pPr lvl="1" fontAlgn="base"/>
            <a:endParaRPr lang="de-DE" sz="1200" dirty="0"/>
          </a:p>
          <a:p>
            <a:pPr lvl="1" fontAlgn="base"/>
            <a:r>
              <a:rPr lang="de-DE" sz="1200" dirty="0"/>
              <a:t>Zu strenge Atmosphäre</a:t>
            </a:r>
            <a:r>
              <a:rPr lang="de-DE" sz="1200" b="0" dirty="0"/>
              <a:t> – wir sind nicht in der Schule! </a:t>
            </a:r>
          </a:p>
          <a:p>
            <a:pPr lvl="1" fontAlgn="base"/>
            <a:endParaRPr lang="de-DE" sz="1200" dirty="0"/>
          </a:p>
          <a:p>
            <a:pPr lvl="1" fontAlgn="base"/>
            <a:r>
              <a:rPr lang="de-DE" sz="1200" dirty="0"/>
              <a:t>Pausen nicht einhalten </a:t>
            </a:r>
          </a:p>
          <a:p>
            <a:pPr lvl="1" fontAlgn="base"/>
            <a:r>
              <a:rPr lang="de-DE" sz="1200" dirty="0"/>
              <a:t>Begrüßungsrunde kurz vor Feierabend ansetzen </a:t>
            </a:r>
          </a:p>
          <a:p>
            <a:pPr lvl="1" fontAlgn="base"/>
            <a:endParaRPr lang="de-DE" sz="1200"/>
          </a:p>
          <a:p>
            <a:pPr lvl="1" fontAlgn="base"/>
            <a:r>
              <a:rPr lang="de-DE" sz="1200"/>
              <a:t>Penetrantes </a:t>
            </a:r>
            <a:r>
              <a:rPr lang="de-DE" sz="1200" dirty="0"/>
              <a:t>Nerven </a:t>
            </a:r>
            <a:r>
              <a:rPr lang="de-DE" sz="1200" b="0" dirty="0"/>
              <a:t>– nach mehrmalig erfolgloser Ansprache durch eine Person, sollte es mal eine andere Person mit der Ansprache versuchen (oftmals verhindern schlichtweg persönliche Differenzen den Gewerkschaftsbeitritt) </a:t>
            </a:r>
            <a:endParaRPr lang="de-DE" sz="1200" dirty="0"/>
          </a:p>
        </p:txBody>
      </p:sp>
    </p:spTree>
    <p:extLst>
      <p:ext uri="{BB962C8B-B14F-4D97-AF65-F5344CB8AC3E}">
        <p14:creationId xmlns:p14="http://schemas.microsoft.com/office/powerpoint/2010/main" val="1063408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F75BF-7010-2F40-A764-FD2C289EEF18}"/>
              </a:ext>
            </a:extLst>
          </p:cNvPr>
          <p:cNvSpPr>
            <a:spLocks noGrp="1"/>
          </p:cNvSpPr>
          <p:nvPr>
            <p:ph type="title"/>
          </p:nvPr>
        </p:nvSpPr>
        <p:spPr/>
        <p:txBody>
          <a:bodyPr/>
          <a:lstStyle/>
          <a:p>
            <a:endParaRPr lang="de-DE" dirty="0"/>
          </a:p>
        </p:txBody>
      </p:sp>
    </p:spTree>
    <p:extLst>
      <p:ext uri="{BB962C8B-B14F-4D97-AF65-F5344CB8AC3E}">
        <p14:creationId xmlns:p14="http://schemas.microsoft.com/office/powerpoint/2010/main" val="395376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Ein Fettes Danke!</a:t>
            </a:r>
          </a:p>
        </p:txBody>
      </p:sp>
      <p:sp>
        <p:nvSpPr>
          <p:cNvPr id="5" name="Inhaltsplatzhalter 4"/>
          <p:cNvSpPr>
            <a:spLocks noGrp="1"/>
          </p:cNvSpPr>
          <p:nvPr>
            <p:ph idx="1"/>
          </p:nvPr>
        </p:nvSpPr>
        <p:spPr>
          <a:xfrm>
            <a:off x="539750" y="1211580"/>
            <a:ext cx="7524749" cy="3196908"/>
          </a:xfrm>
        </p:spPr>
        <p:txBody>
          <a:bodyPr/>
          <a:lstStyle/>
          <a:p>
            <a:pPr lvl="2"/>
            <a:r>
              <a:rPr lang="de-DE" dirty="0"/>
              <a:t>… geht an die vielen Kolleginnen und Kollegen die bereit waren ihre Ideen und Vorgehensweisen zum AusbildungsSTART mit uns zu teilen. Stellvertretend seien die Kolleg*innen der jeweiligen Geschäftsstellen und Bezirke genannt:</a:t>
            </a:r>
          </a:p>
          <a:p>
            <a:pPr lvl="2"/>
            <a:r>
              <a:rPr lang="de-DE" dirty="0"/>
              <a:t>Braunschweig</a:t>
            </a:r>
          </a:p>
          <a:p>
            <a:pPr lvl="2"/>
            <a:r>
              <a:rPr lang="de-DE" dirty="0"/>
              <a:t>Mannheim</a:t>
            </a:r>
          </a:p>
          <a:p>
            <a:pPr lvl="2"/>
            <a:r>
              <a:rPr lang="de-DE" dirty="0"/>
              <a:t>München</a:t>
            </a:r>
          </a:p>
          <a:p>
            <a:pPr lvl="2"/>
            <a:r>
              <a:rPr lang="de-DE" dirty="0"/>
              <a:t>Regensburg</a:t>
            </a:r>
          </a:p>
          <a:p>
            <a:pPr lvl="2"/>
            <a:r>
              <a:rPr lang="de-DE" dirty="0"/>
              <a:t>Offenbach</a:t>
            </a:r>
          </a:p>
          <a:p>
            <a:pPr lvl="2"/>
            <a:r>
              <a:rPr lang="de-DE" dirty="0"/>
              <a:t>Paderborn</a:t>
            </a:r>
          </a:p>
          <a:p>
            <a:pPr lvl="2"/>
            <a:r>
              <a:rPr lang="de-DE" dirty="0"/>
              <a:t>Bielefeld</a:t>
            </a:r>
          </a:p>
          <a:p>
            <a:pPr lvl="2"/>
            <a:r>
              <a:rPr lang="de-DE" dirty="0"/>
              <a:t>Bezirk </a:t>
            </a:r>
            <a:r>
              <a:rPr lang="de-DE" dirty="0" err="1"/>
              <a:t>BaWü</a:t>
            </a:r>
            <a:endParaRPr lang="de-DE" dirty="0"/>
          </a:p>
          <a:p>
            <a:pPr lvl="2"/>
            <a:r>
              <a:rPr lang="de-DE" dirty="0"/>
              <a:t>Bezirk BBS</a:t>
            </a:r>
          </a:p>
          <a:p>
            <a:pPr lvl="2"/>
            <a:endParaRPr lang="de-DE" dirty="0"/>
          </a:p>
          <a:p>
            <a:pPr lvl="2"/>
            <a:endParaRPr lang="de-DE" dirty="0"/>
          </a:p>
          <a:p>
            <a:pPr lvl="2"/>
            <a:endParaRPr lang="de-DE" dirty="0"/>
          </a:p>
          <a:p>
            <a:pPr lvl="2"/>
            <a:endParaRPr lang="de-DE" dirty="0"/>
          </a:p>
          <a:p>
            <a:pPr lvl="2"/>
            <a:endParaRPr lang="de-DE" dirty="0"/>
          </a:p>
          <a:p>
            <a:pPr lvl="2"/>
            <a:r>
              <a:rPr lang="de-DE" sz="1000" dirty="0"/>
              <a:t>Bitte beachtet, dass in dieser Präsentation neue Impulse gegeben werden sollen. Die Standard-PPT für eine Begrüßungsrunde liegt, ebenso wie alle anderen Materialien auf dem Z-Laufwerk und im gemeinsamen Team Ordner auf OneDrive.</a:t>
            </a:r>
          </a:p>
          <a:p>
            <a:pPr lvl="2"/>
            <a:endParaRPr lang="de-DE" dirty="0"/>
          </a:p>
          <a:p>
            <a:pPr lvl="2"/>
            <a:endParaRPr lang="de-DE" dirty="0"/>
          </a:p>
        </p:txBody>
      </p:sp>
    </p:spTree>
    <p:extLst>
      <p:ext uri="{BB962C8B-B14F-4D97-AF65-F5344CB8AC3E}">
        <p14:creationId xmlns:p14="http://schemas.microsoft.com/office/powerpoint/2010/main" val="2874837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6ACE98-96D1-0A4E-AA69-6DB86E152910}"/>
              </a:ext>
            </a:extLst>
          </p:cNvPr>
          <p:cNvSpPr>
            <a:spLocks noGrp="1"/>
          </p:cNvSpPr>
          <p:nvPr>
            <p:ph type="title"/>
          </p:nvPr>
        </p:nvSpPr>
        <p:spPr/>
        <p:txBody>
          <a:bodyPr/>
          <a:lstStyle/>
          <a:p>
            <a:r>
              <a:rPr lang="de-DE" dirty="0"/>
              <a:t>Vorbereitung</a:t>
            </a:r>
          </a:p>
        </p:txBody>
      </p:sp>
      <p:sp>
        <p:nvSpPr>
          <p:cNvPr id="3" name="Textplatzhalter 2">
            <a:extLst>
              <a:ext uri="{FF2B5EF4-FFF2-40B4-BE49-F238E27FC236}">
                <a16:creationId xmlns:a16="http://schemas.microsoft.com/office/drawing/2014/main" id="{B9C13CED-0881-1A4D-BD22-B3C8C42D9B7F}"/>
              </a:ext>
            </a:extLst>
          </p:cNvPr>
          <p:cNvSpPr>
            <a:spLocks noGrp="1"/>
          </p:cNvSpPr>
          <p:nvPr>
            <p:ph type="body" sz="quarter" idx="10"/>
          </p:nvPr>
        </p:nvSpPr>
        <p:spPr/>
        <p:txBody>
          <a:bodyPr/>
          <a:lstStyle/>
          <a:p>
            <a:r>
              <a:rPr lang="de-DE" dirty="0"/>
              <a:t>Unsere Checkliste und </a:t>
            </a:r>
            <a:r>
              <a:rPr lang="de-DE" dirty="0" err="1"/>
              <a:t>ANspracheplan</a:t>
            </a:r>
            <a:endParaRPr lang="de-DE" dirty="0"/>
          </a:p>
        </p:txBody>
      </p:sp>
    </p:spTree>
    <p:extLst>
      <p:ext uri="{BB962C8B-B14F-4D97-AF65-F5344CB8AC3E}">
        <p14:creationId xmlns:p14="http://schemas.microsoft.com/office/powerpoint/2010/main" val="985937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An alles gedacht?</a:t>
            </a:r>
          </a:p>
        </p:txBody>
      </p:sp>
      <p:sp>
        <p:nvSpPr>
          <p:cNvPr id="5" name="Inhaltsplatzhalter 4"/>
          <p:cNvSpPr>
            <a:spLocks noGrp="1"/>
          </p:cNvSpPr>
          <p:nvPr>
            <p:ph idx="1"/>
          </p:nvPr>
        </p:nvSpPr>
        <p:spPr/>
        <p:txBody>
          <a:bodyPr/>
          <a:lstStyle/>
          <a:p>
            <a:pPr lvl="2"/>
            <a:r>
              <a:rPr lang="de-DE" dirty="0"/>
              <a:t>Unsere Checkliste hilft dir dabei den Überblick zu behalten über die Materialien, Termine und Ansprechpartner*innen.</a:t>
            </a:r>
          </a:p>
          <a:p>
            <a:pPr lvl="2"/>
            <a:endParaRPr lang="de-DE" dirty="0"/>
          </a:p>
          <a:p>
            <a:pPr lvl="2"/>
            <a:r>
              <a:rPr lang="de-DE" dirty="0"/>
              <a:t>Du findest die Checkliste in unserem Word-Dokument zum Update AusbildungsSTART und als einzelne Datei auf dem Austauschordner ZGJ auf Z, sowie im Intranet, Extranet und in MS Teams.</a:t>
            </a:r>
          </a:p>
        </p:txBody>
      </p:sp>
      <p:pic>
        <p:nvPicPr>
          <p:cNvPr id="2" name="Grafik 1"/>
          <p:cNvPicPr>
            <a:picLocks noChangeAspect="1"/>
          </p:cNvPicPr>
          <p:nvPr/>
        </p:nvPicPr>
        <p:blipFill>
          <a:blip r:embed="rId2"/>
          <a:stretch>
            <a:fillRect/>
          </a:stretch>
        </p:blipFill>
        <p:spPr>
          <a:xfrm>
            <a:off x="4550525" y="917438"/>
            <a:ext cx="2756222" cy="38499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454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Damit du den Überblick behältst: </a:t>
            </a:r>
            <a:br>
              <a:rPr lang="de-DE" dirty="0"/>
            </a:br>
            <a:r>
              <a:rPr lang="de-DE" dirty="0"/>
              <a:t>Unser </a:t>
            </a:r>
            <a:r>
              <a:rPr lang="de-DE" dirty="0" err="1"/>
              <a:t>Anspracheplan</a:t>
            </a:r>
            <a:endParaRPr lang="de-DE" dirty="0"/>
          </a:p>
        </p:txBody>
      </p:sp>
      <p:sp>
        <p:nvSpPr>
          <p:cNvPr id="3" name="Inhaltsplatzhalter 2"/>
          <p:cNvSpPr>
            <a:spLocks noGrp="1"/>
          </p:cNvSpPr>
          <p:nvPr>
            <p:ph idx="1"/>
          </p:nvPr>
        </p:nvSpPr>
        <p:spPr>
          <a:xfrm>
            <a:off x="539750" y="1447052"/>
            <a:ext cx="7524749" cy="3075735"/>
          </a:xfrm>
        </p:spPr>
        <p:txBody>
          <a:bodyPr numCol="1"/>
          <a:lstStyle/>
          <a:p>
            <a:pPr lvl="2"/>
            <a:r>
              <a:rPr lang="de-DE" dirty="0"/>
              <a:t>In einer übersichtlichen Excel-Tabelle können deine JAVis die Auszubildenden und dual Studierenden erfassen, Mitglieder kennzeichnen, Aktive als Schlüsselpersonen identifizieren und Nachfassgespräche planen.</a:t>
            </a:r>
          </a:p>
          <a:p>
            <a:pPr lvl="2"/>
            <a:r>
              <a:rPr lang="de-DE" dirty="0"/>
              <a:t>Du findest die Checkliste in unserem Word-Dokument zum Update AusbildungsSTART und als einzelne Datei auf dem Austauschordner ZGJ auf Z, sowie im Intranet, Extranet und in MS Teams.</a:t>
            </a:r>
          </a:p>
          <a:p>
            <a:pPr lvl="2"/>
            <a:endParaRPr lang="de-DE" dirty="0"/>
          </a:p>
          <a:p>
            <a:pPr lvl="2"/>
            <a:endParaRPr lang="de-DE" dirty="0"/>
          </a:p>
          <a:p>
            <a:pPr lvl="2"/>
            <a:endParaRPr lang="de-DE" dirty="0"/>
          </a:p>
        </p:txBody>
      </p:sp>
      <p:pic>
        <p:nvPicPr>
          <p:cNvPr id="5" name="Grafik 4"/>
          <p:cNvPicPr>
            <a:picLocks noChangeAspect="1"/>
          </p:cNvPicPr>
          <p:nvPr/>
        </p:nvPicPr>
        <p:blipFill>
          <a:blip r:embed="rId2"/>
          <a:stretch>
            <a:fillRect/>
          </a:stretch>
        </p:blipFill>
        <p:spPr>
          <a:xfrm>
            <a:off x="1567936" y="2641666"/>
            <a:ext cx="5377469" cy="20518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6512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A1628-5C64-C293-2A27-8899F8AE955D}"/>
              </a:ext>
            </a:extLst>
          </p:cNvPr>
          <p:cNvSpPr>
            <a:spLocks noGrp="1"/>
          </p:cNvSpPr>
          <p:nvPr>
            <p:ph type="title"/>
          </p:nvPr>
        </p:nvSpPr>
        <p:spPr/>
        <p:txBody>
          <a:bodyPr lIns="0" tIns="0" rIns="0" bIns="0" anchor="t"/>
          <a:lstStyle/>
          <a:p>
            <a:r>
              <a:rPr lang="de-DE" dirty="0">
                <a:cs typeface="Calibri"/>
              </a:rPr>
              <a:t>Unsere Qualifizierungsvideos</a:t>
            </a:r>
          </a:p>
        </p:txBody>
      </p:sp>
      <p:pic>
        <p:nvPicPr>
          <p:cNvPr id="4" name="Grafik 4">
            <a:extLst>
              <a:ext uri="{FF2B5EF4-FFF2-40B4-BE49-F238E27FC236}">
                <a16:creationId xmlns:a16="http://schemas.microsoft.com/office/drawing/2014/main" id="{AB44F627-1A91-A6BE-6DF9-BA12E838B49A}"/>
              </a:ext>
            </a:extLst>
          </p:cNvPr>
          <p:cNvPicPr>
            <a:picLocks noGrp="1" noChangeAspect="1"/>
          </p:cNvPicPr>
          <p:nvPr>
            <p:ph idx="1"/>
          </p:nvPr>
        </p:nvPicPr>
        <p:blipFill>
          <a:blip r:embed="rId2"/>
          <a:stretch>
            <a:fillRect/>
          </a:stretch>
        </p:blipFill>
        <p:spPr>
          <a:xfrm>
            <a:off x="4225249" y="2496467"/>
            <a:ext cx="3540427" cy="2000881"/>
          </a:xfrm>
          <a:prstGeom prst="rect">
            <a:avLst/>
          </a:prstGeom>
          <a:ln>
            <a:noFill/>
          </a:ln>
          <a:effectLst>
            <a:outerShdw blurRad="292100" dist="139700" dir="2700000" algn="tl" rotWithShape="0">
              <a:srgbClr val="333333">
                <a:alpha val="65000"/>
              </a:srgbClr>
            </a:outerShdw>
          </a:effectLst>
        </p:spPr>
      </p:pic>
      <p:sp>
        <p:nvSpPr>
          <p:cNvPr id="5" name="Textfeld 4">
            <a:extLst>
              <a:ext uri="{FF2B5EF4-FFF2-40B4-BE49-F238E27FC236}">
                <a16:creationId xmlns:a16="http://schemas.microsoft.com/office/drawing/2014/main" id="{D35E1116-10B6-3258-75D6-926C0630FD10}"/>
              </a:ext>
            </a:extLst>
          </p:cNvPr>
          <p:cNvSpPr txBox="1"/>
          <p:nvPr/>
        </p:nvSpPr>
        <p:spPr>
          <a:xfrm>
            <a:off x="430305" y="1106020"/>
            <a:ext cx="774363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dirty="0"/>
              <a:t>1. Erfolgreich Begrüßungsrunden organisieren</a:t>
            </a:r>
          </a:p>
          <a:p>
            <a:pPr algn="l"/>
            <a:r>
              <a:rPr lang="de-DE" dirty="0"/>
              <a:t>2. Tipps für eine erfolgreiche Ansprache</a:t>
            </a:r>
          </a:p>
          <a:p>
            <a:pPr algn="l"/>
            <a:r>
              <a:rPr lang="de-DE" dirty="0"/>
              <a:t>3. Nutzung der PowerPoint inkl. neue Methode mit Spielchips zur Mitgliederfrage</a:t>
            </a:r>
          </a:p>
          <a:p>
            <a:pPr algn="l"/>
            <a:r>
              <a:rPr lang="de-DE" dirty="0"/>
              <a:t>4. Inhalt der Mappen</a:t>
            </a:r>
          </a:p>
          <a:p>
            <a:pPr algn="l"/>
            <a:endParaRPr lang="de-DE" dirty="0"/>
          </a:p>
          <a:p>
            <a:pPr algn="l"/>
            <a:r>
              <a:rPr lang="de-DE" dirty="0"/>
              <a:t>Links zu den Qualifizierungsvideos:</a:t>
            </a:r>
          </a:p>
          <a:p>
            <a:r>
              <a:rPr lang="de-DE" dirty="0">
                <a:hlinkClick r:id="rId3"/>
              </a:rPr>
              <a:t>Qualifizierungsvideos - YouTube</a:t>
            </a:r>
            <a:endParaRPr lang="de-DE" dirty="0"/>
          </a:p>
        </p:txBody>
      </p:sp>
    </p:spTree>
    <p:extLst>
      <p:ext uri="{BB962C8B-B14F-4D97-AF65-F5344CB8AC3E}">
        <p14:creationId xmlns:p14="http://schemas.microsoft.com/office/powerpoint/2010/main" val="3213773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Durchführung</a:t>
            </a:r>
          </a:p>
        </p:txBody>
      </p:sp>
      <p:sp>
        <p:nvSpPr>
          <p:cNvPr id="3" name="Textplatzhalter 2"/>
          <p:cNvSpPr>
            <a:spLocks noGrp="1"/>
          </p:cNvSpPr>
          <p:nvPr>
            <p:ph type="body" sz="quarter" idx="10"/>
          </p:nvPr>
        </p:nvSpPr>
        <p:spPr/>
        <p:txBody>
          <a:bodyPr/>
          <a:lstStyle/>
          <a:p>
            <a:r>
              <a:rPr lang="de-DE" dirty="0"/>
              <a:t>EVA-Prinzip, Ideen für eine interaktive Runde, Material</a:t>
            </a:r>
          </a:p>
        </p:txBody>
      </p:sp>
    </p:spTree>
    <p:extLst>
      <p:ext uri="{BB962C8B-B14F-4D97-AF65-F5344CB8AC3E}">
        <p14:creationId xmlns:p14="http://schemas.microsoft.com/office/powerpoint/2010/main" val="1888575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VON A-H-A zu E-V-A…</a:t>
            </a:r>
          </a:p>
        </p:txBody>
      </p:sp>
      <p:sp>
        <p:nvSpPr>
          <p:cNvPr id="5" name="Inhaltsplatzhalter 4"/>
          <p:cNvSpPr>
            <a:spLocks noGrp="1"/>
          </p:cNvSpPr>
          <p:nvPr>
            <p:ph idx="1"/>
          </p:nvPr>
        </p:nvSpPr>
        <p:spPr>
          <a:xfrm>
            <a:off x="539750" y="1276350"/>
            <a:ext cx="5980579" cy="3132138"/>
          </a:xfrm>
        </p:spPr>
        <p:txBody>
          <a:bodyPr numCol="1"/>
          <a:lstStyle/>
          <a:p>
            <a:pPr lvl="2"/>
            <a:r>
              <a:rPr lang="de-DE" dirty="0"/>
              <a:t>Das Konzept ist sehr einfach und funktioniert analog zum „AHA-Ansatz“ aus dem klassischen Organizing. Ihr könnt es also jeder Begrüßungsrunde zugrunde legen. Gleichzeitig kann es euch als Anregung dafür dienen, eure bisherigen Konzepte zu checken und ggf. </a:t>
            </a:r>
            <a:r>
              <a:rPr lang="de-DE" dirty="0" err="1"/>
              <a:t>upzudaten</a:t>
            </a:r>
            <a:r>
              <a:rPr lang="de-DE" dirty="0"/>
              <a:t>.</a:t>
            </a:r>
            <a:endParaRPr lang="de-DE" sz="1050" dirty="0"/>
          </a:p>
          <a:p>
            <a:pPr lvl="2"/>
            <a:r>
              <a:rPr lang="de-DE" dirty="0"/>
              <a:t>Was also unterscheidet das “klassische“ Organizing von unserer systematischen Ansprache? Unsere Zielgruppe! Auszubildende und dual Studierende unterscheiden sich in einem sehr wesentlichen Punkt von „normalen“ Beschäftigten, die schon länger dabei sein: „Anger“ (Wut) ist nicht die Emotion, mit denen man junge Menschen, die gerade motiviert einen neuen Lebensabschnitt starten, begegnet. In den seltensten Fällen ist es von Erfolg gekrönt, Auszubildende zu dem Beginn ihrer Ausbildung gegen Arbeitgeber*innen aufzuwiegeln. Wir brauchen daher keinen Weg der Konfrontation, sondern einen </a:t>
            </a:r>
            <a:r>
              <a:rPr lang="de-DE" i="1" dirty="0"/>
              <a:t>Weg der Kooperation.</a:t>
            </a:r>
            <a:endParaRPr lang="de-DE" sz="1050" dirty="0"/>
          </a:p>
          <a:p>
            <a:pPr lvl="2"/>
            <a:endParaRPr lang="de-DE" dirty="0"/>
          </a:p>
        </p:txBody>
      </p:sp>
      <p:sp>
        <p:nvSpPr>
          <p:cNvPr id="6" name="Rechteck 5"/>
          <p:cNvSpPr/>
          <p:nvPr/>
        </p:nvSpPr>
        <p:spPr>
          <a:xfrm>
            <a:off x="6618941" y="2486770"/>
            <a:ext cx="1736165" cy="2054409"/>
          </a:xfrm>
          <a:prstGeom prst="rect">
            <a:avLst/>
          </a:prstGeom>
        </p:spPr>
        <p:txBody>
          <a:bodyPr wrap="square">
            <a:spAutoFit/>
          </a:bodyPr>
          <a:lstStyle/>
          <a:p>
            <a:pPr>
              <a:lnSpc>
                <a:spcPts val="900"/>
              </a:lnSpc>
              <a:spcAft>
                <a:spcPts val="0"/>
              </a:spcAft>
            </a:pPr>
            <a:r>
              <a:rPr lang="de-DE" sz="700" u="sng" dirty="0">
                <a:solidFill>
                  <a:srgbClr val="000000"/>
                </a:solidFill>
                <a:latin typeface="Meta IGM" panose="02000503040000020004" pitchFamily="2" charset="0"/>
                <a:ea typeface="Calibri" panose="020F0502020204030204" pitchFamily="34" charset="0"/>
                <a:cs typeface="Calibri" panose="020F0502020204030204" pitchFamily="34" charset="0"/>
              </a:rPr>
              <a:t>INFO:</a:t>
            </a:r>
            <a:br>
              <a:rPr lang="de-DE" sz="700" u="sng" dirty="0">
                <a:solidFill>
                  <a:srgbClr val="000000"/>
                </a:solidFill>
                <a:latin typeface="Meta IGM" panose="02000503040000020004" pitchFamily="2" charset="0"/>
                <a:ea typeface="Calibri" panose="020F0502020204030204" pitchFamily="34" charset="0"/>
                <a:cs typeface="Calibri" panose="020F0502020204030204" pitchFamily="34" charset="0"/>
              </a:rPr>
            </a:b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Der </a:t>
            </a:r>
            <a:r>
              <a:rPr lang="de-DE" sz="700" i="1" dirty="0">
                <a:solidFill>
                  <a:srgbClr val="000000"/>
                </a:solidFill>
                <a:latin typeface="Meta IGM" panose="02000503040000020004" pitchFamily="2" charset="0"/>
                <a:ea typeface="Calibri" panose="020F0502020204030204" pitchFamily="34" charset="0"/>
                <a:cs typeface="Calibri" panose="020F0502020204030204" pitchFamily="34" charset="0"/>
              </a:rPr>
              <a:t>AHA-Ansatz</a:t>
            </a: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 findet sich in unserem klassischen Erschließungsansatz und beschreibt in drei Schritten den emotionalen Weg zur Bindung an eine politische Idee: </a:t>
            </a:r>
            <a:endParaRPr lang="de-DE" sz="100" dirty="0">
              <a:solidFill>
                <a:srgbClr val="000000"/>
              </a:solidFill>
              <a:latin typeface="Meta IGM" panose="02000503040000020004" pitchFamily="2" charset="0"/>
              <a:ea typeface="Calibri" panose="020F0502020204030204" pitchFamily="34" charset="0"/>
              <a:cs typeface="Calibri" panose="020F0502020204030204" pitchFamily="34" charset="0"/>
            </a:endParaRPr>
          </a:p>
          <a:p>
            <a:pPr>
              <a:lnSpc>
                <a:spcPts val="900"/>
              </a:lnSpc>
              <a:spcAft>
                <a:spcPts val="0"/>
              </a:spcAft>
            </a:pP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A – Anger (Wut)</a:t>
            </a:r>
            <a:endParaRPr lang="de-DE" sz="100" dirty="0">
              <a:solidFill>
                <a:srgbClr val="000000"/>
              </a:solidFill>
              <a:latin typeface="Meta IGM" panose="02000503040000020004" pitchFamily="2" charset="0"/>
              <a:ea typeface="Calibri" panose="020F0502020204030204" pitchFamily="34" charset="0"/>
              <a:cs typeface="Calibri" panose="020F0502020204030204" pitchFamily="34" charset="0"/>
            </a:endParaRPr>
          </a:p>
          <a:p>
            <a:pPr>
              <a:lnSpc>
                <a:spcPts val="900"/>
              </a:lnSpc>
              <a:spcAft>
                <a:spcPts val="0"/>
              </a:spcAft>
            </a:pP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H – Hope (Hoffnung)</a:t>
            </a:r>
            <a:endParaRPr lang="de-DE" sz="100" dirty="0">
              <a:solidFill>
                <a:srgbClr val="000000"/>
              </a:solidFill>
              <a:latin typeface="Meta IGM" panose="02000503040000020004" pitchFamily="2" charset="0"/>
              <a:ea typeface="Calibri" panose="020F0502020204030204" pitchFamily="34" charset="0"/>
              <a:cs typeface="Calibri" panose="020F0502020204030204" pitchFamily="34" charset="0"/>
            </a:endParaRPr>
          </a:p>
          <a:p>
            <a:pPr>
              <a:lnSpc>
                <a:spcPts val="900"/>
              </a:lnSpc>
              <a:spcAft>
                <a:spcPts val="0"/>
              </a:spcAft>
            </a:pP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A – Action (Aktion)</a:t>
            </a:r>
            <a:endParaRPr lang="de-DE" sz="100" dirty="0">
              <a:solidFill>
                <a:srgbClr val="000000"/>
              </a:solidFill>
              <a:latin typeface="Meta IGM" panose="02000503040000020004" pitchFamily="2" charset="0"/>
              <a:ea typeface="Calibri" panose="020F0502020204030204" pitchFamily="34" charset="0"/>
              <a:cs typeface="Calibri" panose="020F0502020204030204" pitchFamily="34" charset="0"/>
            </a:endParaRPr>
          </a:p>
          <a:p>
            <a:pPr>
              <a:lnSpc>
                <a:spcPts val="900"/>
              </a:lnSpc>
              <a:spcAft>
                <a:spcPts val="0"/>
              </a:spcAft>
            </a:pPr>
            <a:r>
              <a:rPr lang="de-DE" sz="700" dirty="0">
                <a:solidFill>
                  <a:srgbClr val="000000"/>
                </a:solidFill>
                <a:latin typeface="Meta IGM" panose="02000503040000020004" pitchFamily="2" charset="0"/>
                <a:ea typeface="Calibri" panose="020F0502020204030204" pitchFamily="34" charset="0"/>
                <a:cs typeface="Calibri" panose="020F0502020204030204" pitchFamily="34" charset="0"/>
              </a:rPr>
              <a:t>Beispiel: Eine Person ist wütend über die ungerechte Bezahlung im Betrieb. Die IG Metall erzeugt Hoffnung, mit den Betroffenen die Themen zu lösen. Am Ende steht die konkrete Aktion, beispielsweise der Beitritt in die IG Metall und weitere Personen zu überzeugen.</a:t>
            </a:r>
            <a:endParaRPr lang="de-DE" sz="100" dirty="0">
              <a:solidFill>
                <a:srgbClr val="000000"/>
              </a:solidFill>
              <a:effectLst/>
              <a:latin typeface="Meta IGM" panose="02000503040000020004"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44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p:nvPr/>
        </p:nvPicPr>
        <p:blipFill>
          <a:blip r:embed="rId3"/>
          <a:stretch>
            <a:fillRect/>
          </a:stretch>
        </p:blipFill>
        <p:spPr>
          <a:xfrm>
            <a:off x="848659" y="0"/>
            <a:ext cx="7548282" cy="5143500"/>
          </a:xfrm>
          <a:prstGeom prst="rect">
            <a:avLst/>
          </a:prstGeom>
        </p:spPr>
      </p:pic>
    </p:spTree>
    <p:extLst>
      <p:ext uri="{BB962C8B-B14F-4D97-AF65-F5344CB8AC3E}">
        <p14:creationId xmlns:p14="http://schemas.microsoft.com/office/powerpoint/2010/main" val="3710559776"/>
      </p:ext>
    </p:extLst>
  </p:cSld>
  <p:clrMapOvr>
    <a:masterClrMapping/>
  </p:clrMapOvr>
</p:sld>
</file>

<file path=ppt/theme/theme1.xml><?xml version="1.0" encoding="utf-8"?>
<a:theme xmlns:a="http://schemas.openxmlformats.org/drawingml/2006/main" name="Office">
  <a:themeElements>
    <a:clrScheme name="Benutzerdefiniert 1">
      <a:dk1>
        <a:srgbClr val="1A1918"/>
      </a:dk1>
      <a:lt1>
        <a:srgbClr val="FFFEFD"/>
      </a:lt1>
      <a:dk2>
        <a:srgbClr val="1A1918"/>
      </a:dk2>
      <a:lt2>
        <a:srgbClr val="FFFEFE"/>
      </a:lt2>
      <a:accent1>
        <a:srgbClr val="DA312A"/>
      </a:accent1>
      <a:accent2>
        <a:srgbClr val="EE9F4F"/>
      </a:accent2>
      <a:accent3>
        <a:srgbClr val="FFE015"/>
      </a:accent3>
      <a:accent4>
        <a:srgbClr val="162A5B"/>
      </a:accent4>
      <a:accent5>
        <a:srgbClr val="2A969E"/>
      </a:accent5>
      <a:accent6>
        <a:srgbClr val="79C3B0"/>
      </a:accent6>
      <a:hlink>
        <a:srgbClr val="1A1918"/>
      </a:hlink>
      <a:folHlink>
        <a:srgbClr val="DA322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37EA40842182146946C3BC4E5B85E21" ma:contentTypeVersion="14" ma:contentTypeDescription="Ein neues Dokument erstellen." ma:contentTypeScope="" ma:versionID="930e6f22b865263a7b347ec221a3c388">
  <xsd:schema xmlns:xsd="http://www.w3.org/2001/XMLSchema" xmlns:xs="http://www.w3.org/2001/XMLSchema" xmlns:p="http://schemas.microsoft.com/office/2006/metadata/properties" xmlns:ns3="00a34154-a6b5-44da-8b9a-8f9c899a2284" xmlns:ns4="2464532e-d016-4212-8e32-36367271694d" targetNamespace="http://schemas.microsoft.com/office/2006/metadata/properties" ma:root="true" ma:fieldsID="220f0cca079f3311370e4c114c09347d" ns3:_="" ns4:_="">
    <xsd:import namespace="00a34154-a6b5-44da-8b9a-8f9c899a2284"/>
    <xsd:import namespace="2464532e-d016-4212-8e32-36367271694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a34154-a6b5-44da-8b9a-8f9c899a2284"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element name="SharingHintHash" ma:index="10" nillable="true" ma:displayName="Freigabehinweis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64532e-d016-4212-8e32-36367271694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2B3E3F2-71B8-4143-89D0-05E71B429863}">
  <ds:schemaRefs>
    <ds:schemaRef ds:uri="http://schemas.microsoft.com/office/2006/metadata/contentType"/>
    <ds:schemaRef ds:uri="http://schemas.microsoft.com/office/2006/metadata/properties/metaAttributes"/>
    <ds:schemaRef ds:uri="http://www.w3.org/2000/xmlns/"/>
    <ds:schemaRef ds:uri="http://www.w3.org/2001/XMLSchema"/>
    <ds:schemaRef ds:uri="00a34154-a6b5-44da-8b9a-8f9c899a2284"/>
    <ds:schemaRef ds:uri="2464532e-d016-4212-8e32-36367271694d"/>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41F7B2-1383-469F-A9DF-5365CE30D016}">
  <ds:schemaRefs>
    <ds:schemaRef ds:uri="http://schemas.microsoft.com/sharepoint/v3/contenttype/forms"/>
  </ds:schemaRefs>
</ds:datastoreItem>
</file>

<file path=customXml/itemProps3.xml><?xml version="1.0" encoding="utf-8"?>
<ds:datastoreItem xmlns:ds="http://schemas.openxmlformats.org/officeDocument/2006/customXml" ds:itemID="{8452E726-4C51-49BB-A97F-4F40BF8A2208}">
  <ds:schemaRefs>
    <ds:schemaRef ds:uri="http://purl.org/dc/elements/1.1/"/>
    <ds:schemaRef ds:uri="http://schemas.openxmlformats.org/package/2006/metadata/core-properties"/>
    <ds:schemaRef ds:uri="00a34154-a6b5-44da-8b9a-8f9c899a2284"/>
    <ds:schemaRef ds:uri="http://schemas.microsoft.com/office/infopath/2007/PartnerControls"/>
    <ds:schemaRef ds:uri="http://purl.org/dc/terms/"/>
    <ds:schemaRef ds:uri="http://schemas.microsoft.com/office/2006/documentManagement/types"/>
    <ds:schemaRef ds:uri="2464532e-d016-4212-8e32-36367271694d"/>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1482</Words>
  <Application>Microsoft Office PowerPoint</Application>
  <PresentationFormat>Bildschirmpräsentation (16:9)</PresentationFormat>
  <Paragraphs>138</Paragraphs>
  <Slides>19</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Arial</vt:lpstr>
      <vt:lpstr>Calibri</vt:lpstr>
      <vt:lpstr>Meta IGM</vt:lpstr>
      <vt:lpstr>Symbol</vt:lpstr>
      <vt:lpstr>Systemschrift Normal</vt:lpstr>
      <vt:lpstr>Office</vt:lpstr>
      <vt:lpstr>Update  Ausbildungsstart 2024</vt:lpstr>
      <vt:lpstr>Ein Fettes Danke!</vt:lpstr>
      <vt:lpstr>Vorbereitung</vt:lpstr>
      <vt:lpstr>An alles gedacht?</vt:lpstr>
      <vt:lpstr>Damit du den Überblick behältst:  Unser Anspracheplan</vt:lpstr>
      <vt:lpstr>Unsere Qualifizierungsvideos</vt:lpstr>
      <vt:lpstr>Durchführung</vt:lpstr>
      <vt:lpstr>VON A-H-A zu E-V-A…</vt:lpstr>
      <vt:lpstr>PowerPoint-Präsentation</vt:lpstr>
      <vt:lpstr>E-V-A – Prinzip in der Begrüßungsrunde</vt:lpstr>
      <vt:lpstr>PowerPoint-Präsentation</vt:lpstr>
      <vt:lpstr>Nachbereitung</vt:lpstr>
      <vt:lpstr>Rückblick und weitere Verabredungen Treffen</vt:lpstr>
      <vt:lpstr>Nützliche Tipps</vt:lpstr>
      <vt:lpstr>Nützliche Tipps für Begrüßungsrunden</vt:lpstr>
      <vt:lpstr>Nützliche Tipps für Begrüßungsrunden</vt:lpstr>
      <vt:lpstr>Besser Nicht: NoGo‘s in einer Begrüßungsrunde</vt:lpstr>
      <vt:lpstr>Besser Nicht: NoGo‘s in einer Begrüßungsrunde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Silke Schaffrath</dc:creator>
  <cp:lastModifiedBy>Schug, Tobias</cp:lastModifiedBy>
  <cp:revision>42</cp:revision>
  <dcterms:created xsi:type="dcterms:W3CDTF">2021-04-19T11:19:46Z</dcterms:created>
  <dcterms:modified xsi:type="dcterms:W3CDTF">2024-07-15T14:48:32Z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0x010100D37EA40842182146946C3BC4E5B85E21</vt:lpwstr>
  </property>
</Properties>
</file>