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80" r:id="rId4"/>
    <p:sldMasterId id="2147483717" r:id="rId5"/>
  </p:sldMasterIdLst>
  <p:notesMasterIdLst>
    <p:notesMasterId r:id="rId29"/>
  </p:notesMasterIdLst>
  <p:handoutMasterIdLst>
    <p:handoutMasterId r:id="rId30"/>
  </p:handoutMasterIdLst>
  <p:sldIdLst>
    <p:sldId id="486" r:id="rId6"/>
    <p:sldId id="458" r:id="rId7"/>
    <p:sldId id="534" r:id="rId8"/>
    <p:sldId id="436" r:id="rId9"/>
    <p:sldId id="515" r:id="rId10"/>
    <p:sldId id="516" r:id="rId11"/>
    <p:sldId id="531" r:id="rId12"/>
    <p:sldId id="489" r:id="rId13"/>
    <p:sldId id="493" r:id="rId14"/>
    <p:sldId id="492" r:id="rId15"/>
    <p:sldId id="471" r:id="rId16"/>
    <p:sldId id="490" r:id="rId17"/>
    <p:sldId id="488" r:id="rId18"/>
    <p:sldId id="482" r:id="rId19"/>
    <p:sldId id="484" r:id="rId20"/>
    <p:sldId id="532" r:id="rId21"/>
    <p:sldId id="535" r:id="rId22"/>
    <p:sldId id="527" r:id="rId23"/>
    <p:sldId id="517" r:id="rId24"/>
    <p:sldId id="522" r:id="rId25"/>
    <p:sldId id="526" r:id="rId26"/>
    <p:sldId id="525" r:id="rId27"/>
    <p:sldId id="524" r:id="rId28"/>
  </p:sldIdLst>
  <p:sldSz cx="9144000" cy="5143500" type="screen16x9"/>
  <p:notesSz cx="7104063" cy="10234613"/>
  <p:embeddedFontLst>
    <p:embeddedFont>
      <p:font typeface="Meta Head IGM Cond Black" panose="02000A06040000020004" pitchFamily="2" charset="0"/>
      <p:bold r:id="rId31"/>
    </p:embeddedFont>
    <p:embeddedFont>
      <p:font typeface="Meta Head IGM Cond Light" panose="02000506030000020004" pitchFamily="2" charset="0"/>
      <p:regular r:id="rId32"/>
    </p:embeddedFont>
    <p:embeddedFont>
      <p:font typeface="Meta IGM" panose="02000503040000020004" pitchFamily="2" charset="0"/>
      <p:regular r:id="rId33"/>
      <p:bold r:id="rId34"/>
      <p:italic r:id="rId35"/>
      <p:boldItalic r:id="rId36"/>
    </p:embeddedFont>
  </p:embeddedFontLst>
  <p:defaultTextStyle>
    <a:defPPr>
      <a:defRPr lang="de-DE"/>
    </a:defPPr>
    <a:lvl1pPr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1pPr>
    <a:lvl2pPr marL="342900" indent="1143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2pPr>
    <a:lvl3pPr marL="685800" indent="2286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3pPr>
    <a:lvl4pPr marL="1028700" indent="3429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4pPr>
    <a:lvl5pPr marL="1371600" indent="4572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5pPr>
    <a:lvl6pPr marL="2286000" algn="l" defTabSz="914400" rtl="0" eaLnBrk="1" latinLnBrk="0" hangingPunct="1">
      <a:defRPr sz="1300" kern="1200">
        <a:solidFill>
          <a:schemeClr val="tx1"/>
        </a:solidFill>
        <a:latin typeface="Meta IGM" panose="02000503040000020004" pitchFamily="2" charset="0"/>
        <a:ea typeface="+mn-ea"/>
        <a:cs typeface="+mn-cs"/>
      </a:defRPr>
    </a:lvl6pPr>
    <a:lvl7pPr marL="2743200" algn="l" defTabSz="914400" rtl="0" eaLnBrk="1" latinLnBrk="0" hangingPunct="1">
      <a:defRPr sz="1300" kern="1200">
        <a:solidFill>
          <a:schemeClr val="tx1"/>
        </a:solidFill>
        <a:latin typeface="Meta IGM" panose="02000503040000020004" pitchFamily="2" charset="0"/>
        <a:ea typeface="+mn-ea"/>
        <a:cs typeface="+mn-cs"/>
      </a:defRPr>
    </a:lvl7pPr>
    <a:lvl8pPr marL="3200400" algn="l" defTabSz="914400" rtl="0" eaLnBrk="1" latinLnBrk="0" hangingPunct="1">
      <a:defRPr sz="1300" kern="1200">
        <a:solidFill>
          <a:schemeClr val="tx1"/>
        </a:solidFill>
        <a:latin typeface="Meta IGM" panose="02000503040000020004" pitchFamily="2" charset="0"/>
        <a:ea typeface="+mn-ea"/>
        <a:cs typeface="+mn-cs"/>
      </a:defRPr>
    </a:lvl8pPr>
    <a:lvl9pPr marL="3657600" algn="l" defTabSz="914400" rtl="0" eaLnBrk="1" latinLnBrk="0" hangingPunct="1">
      <a:defRPr sz="1300" kern="1200">
        <a:solidFill>
          <a:schemeClr val="tx1"/>
        </a:solidFill>
        <a:latin typeface="Meta IGM" panose="02000503040000020004" pitchFamily="2" charset="0"/>
        <a:ea typeface="+mn-ea"/>
        <a:cs typeface="+mn-cs"/>
      </a:defRPr>
    </a:lvl9pPr>
  </p:defaultTextStyle>
  <p:extLst>
    <p:ext uri="{521415D9-36F7-43E2-AB2F-B90AF26B5E84}">
      <p14:sectionLst xmlns:p14="http://schemas.microsoft.com/office/powerpoint/2010/main">
        <p14:section name="Standardabschnitt" id="{1D3AD267-7D48-45FC-82D2-D85083515E56}">
          <p14:sldIdLst>
            <p14:sldId id="486"/>
            <p14:sldId id="458"/>
            <p14:sldId id="534"/>
          </p14:sldIdLst>
        </p14:section>
        <p14:section name="1. Sinkende Ausbildungsplatzzahlen" id="{0004B2D2-698C-4411-B1C4-7B84DDB4C016}">
          <p14:sldIdLst>
            <p14:sldId id="436"/>
            <p14:sldId id="515"/>
            <p14:sldId id="516"/>
          </p14:sldIdLst>
        </p14:section>
        <p14:section name="2. Matchingproblem" id="{21F66FD6-151B-47FF-B72B-560F50F47107}">
          <p14:sldIdLst>
            <p14:sldId id="531"/>
            <p14:sldId id="489"/>
          </p14:sldIdLst>
        </p14:section>
        <p14:section name="3. Blick in die eigene Region" id="{F505DA95-3B71-4157-9AF6-D1318FA08DD2}">
          <p14:sldIdLst>
            <p14:sldId id="493"/>
            <p14:sldId id="492"/>
          </p14:sldIdLst>
        </p14:section>
        <p14:section name="4. Blick nach vorn" id="{AACD659A-9804-46DB-8D08-AE7E4BCBEF3D}">
          <p14:sldIdLst>
            <p14:sldId id="471"/>
            <p14:sldId id="490"/>
            <p14:sldId id="488"/>
            <p14:sldId id="482"/>
          </p14:sldIdLst>
        </p14:section>
        <p14:section name="Politische Forderungen der IGM" id="{EB31FED0-821D-49DA-B5F8-B301A8DA422B}">
          <p14:sldIdLst>
            <p14:sldId id="484"/>
          </p14:sldIdLst>
        </p14:section>
        <p14:section name="Gutes Beispiel" id="{A1AE79FE-34DF-412A-B4DA-E66B2197AF59}">
          <p14:sldIdLst>
            <p14:sldId id="532"/>
            <p14:sldId id="535"/>
          </p14:sldIdLst>
        </p14:section>
        <p14:section name="Materialsammlung" id="{2191482E-AFA6-45A6-B5F8-F9E31BEE3BC4}">
          <p14:sldIdLst>
            <p14:sldId id="527"/>
            <p14:sldId id="517"/>
            <p14:sldId id="522"/>
            <p14:sldId id="526"/>
            <p14:sldId id="525"/>
            <p14:sldId id="524"/>
          </p14:sldIdLst>
        </p14:section>
      </p14:sectionLst>
    </p:ext>
    <p:ext uri="{EFAFB233-063F-42B5-8137-9DF3F51BA10A}">
      <p15:sldGuideLst xmlns:p15="http://schemas.microsoft.com/office/powerpoint/2012/main">
        <p15:guide id="1" orient="horz" pos="3072" userDrawn="1">
          <p15:clr>
            <a:srgbClr val="A4A3A4"/>
          </p15:clr>
        </p15:guide>
        <p15:guide id="2" pos="2041">
          <p15:clr>
            <a:srgbClr val="A4A3A4"/>
          </p15:clr>
        </p15:guide>
        <p15:guide id="3" pos="998" userDrawn="1">
          <p15:clr>
            <a:srgbClr val="A4A3A4"/>
          </p15:clr>
        </p15:guide>
        <p15:guide id="4" pos="2925" userDrawn="1">
          <p15:clr>
            <a:srgbClr val="A4A3A4"/>
          </p15:clr>
        </p15:guide>
        <p15:guide id="5" pos="4921">
          <p15:clr>
            <a:srgbClr val="A4A3A4"/>
          </p15:clr>
        </p15:guide>
        <p15:guide id="6" orient="horz" pos="134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51B"/>
    <a:srgbClr val="392B4D"/>
    <a:srgbClr val="E00B2A"/>
    <a:srgbClr val="E60924"/>
    <a:srgbClr val="3C3C3B"/>
    <a:srgbClr val="0E5F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1DFBA9-36B2-4C21-BEFC-DF18B7E120EA}" v="8" dt="2024-03-15T12:41:29.86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615" autoAdjust="0"/>
    <p:restoredTop sz="94404" autoAdjust="0"/>
  </p:normalViewPr>
  <p:slideViewPr>
    <p:cSldViewPr snapToGrid="0">
      <p:cViewPr varScale="1">
        <p:scale>
          <a:sx n="98" d="100"/>
          <a:sy n="98" d="100"/>
        </p:scale>
        <p:origin x="56" y="60"/>
      </p:cViewPr>
      <p:guideLst>
        <p:guide orient="horz" pos="3072"/>
        <p:guide pos="2041"/>
        <p:guide pos="998"/>
        <p:guide pos="2925"/>
        <p:guide pos="4921"/>
        <p:guide orient="horz" pos="1348"/>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103" d="100"/>
          <a:sy n="103" d="100"/>
        </p:scale>
        <p:origin x="2808" y="6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font" Target="fonts/font4.fntdata"/><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font" Target="fonts/font5.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573743542384182E-2"/>
          <c:y val="3.575052886855206E-3"/>
          <c:w val="0.76260761154855639"/>
          <c:h val="0.93125000000000002"/>
        </c:manualLayout>
      </c:layout>
      <c:barChart>
        <c:barDir val="col"/>
        <c:grouping val="clustered"/>
        <c:varyColors val="0"/>
        <c:ser>
          <c:idx val="0"/>
          <c:order val="0"/>
          <c:tx>
            <c:strRef>
              <c:f>Tabelle1!$B$1</c:f>
              <c:strCache>
                <c:ptCount val="1"/>
                <c:pt idx="0">
                  <c:v>Datenreihe 1</c:v>
                </c:pt>
              </c:strCache>
            </c:strRef>
          </c:tx>
          <c:spPr>
            <a:solidFill>
              <a:schemeClr val="bg1">
                <a:lumMod val="75000"/>
              </a:schemeClr>
            </a:solidFill>
            <a:ln>
              <a:noFill/>
            </a:ln>
            <a:effectLst/>
          </c:spPr>
          <c:invertIfNegative val="0"/>
          <c:cat>
            <c:strRef>
              <c:f>Tabelle1!$A$2:$A$4</c:f>
              <c:strCache>
                <c:ptCount val="3"/>
                <c:pt idx="0">
                  <c:v>Kategorie 1</c:v>
                </c:pt>
                <c:pt idx="1">
                  <c:v>Kategorie 2</c:v>
                </c:pt>
                <c:pt idx="2">
                  <c:v>Kategorie 3</c:v>
                </c:pt>
              </c:strCache>
            </c:strRef>
          </c:cat>
          <c:val>
            <c:numRef>
              <c:f>Tabelle1!$B$2:$B$4</c:f>
              <c:numCache>
                <c:formatCode>General</c:formatCode>
                <c:ptCount val="3"/>
                <c:pt idx="0">
                  <c:v>100</c:v>
                </c:pt>
                <c:pt idx="1">
                  <c:v>100</c:v>
                </c:pt>
                <c:pt idx="2">
                  <c:v>100</c:v>
                </c:pt>
              </c:numCache>
            </c:numRef>
          </c:val>
          <c:extLst>
            <c:ext xmlns:c16="http://schemas.microsoft.com/office/drawing/2014/chart" uri="{C3380CC4-5D6E-409C-BE32-E72D297353CC}">
              <c16:uniqueId val="{00000000-A3C3-46F4-AF35-ECE54A7A06A4}"/>
            </c:ext>
          </c:extLst>
        </c:ser>
        <c:ser>
          <c:idx val="1"/>
          <c:order val="1"/>
          <c:tx>
            <c:strRef>
              <c:f>Tabelle1!$C$1</c:f>
              <c:strCache>
                <c:ptCount val="1"/>
                <c:pt idx="0">
                  <c:v>Datenreihe 2</c:v>
                </c:pt>
              </c:strCache>
            </c:strRef>
          </c:tx>
          <c:spPr>
            <a:solidFill>
              <a:srgbClr val="E3051B"/>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A3C3-46F4-AF35-ECE54A7A06A4}"/>
              </c:ext>
            </c:extLst>
          </c:dPt>
          <c:dPt>
            <c:idx val="1"/>
            <c:invertIfNegative val="0"/>
            <c:bubble3D val="0"/>
            <c:spPr>
              <a:solidFill>
                <a:srgbClr val="E3051B"/>
              </a:solidFill>
              <a:ln>
                <a:solidFill>
                  <a:schemeClr val="accent3"/>
                </a:solidFill>
              </a:ln>
              <a:effectLst/>
            </c:spPr>
            <c:extLst>
              <c:ext xmlns:c16="http://schemas.microsoft.com/office/drawing/2014/chart" uri="{C3380CC4-5D6E-409C-BE32-E72D297353CC}">
                <c16:uniqueId val="{00000004-A3C3-46F4-AF35-ECE54A7A06A4}"/>
              </c:ext>
            </c:extLst>
          </c:dPt>
          <c:dPt>
            <c:idx val="2"/>
            <c:invertIfNegative val="0"/>
            <c:bubble3D val="0"/>
            <c:spPr>
              <a:solidFill>
                <a:srgbClr val="C00000"/>
              </a:solidFill>
              <a:ln>
                <a:noFill/>
              </a:ln>
              <a:effectLst/>
            </c:spPr>
            <c:extLst>
              <c:ext xmlns:c16="http://schemas.microsoft.com/office/drawing/2014/chart" uri="{C3380CC4-5D6E-409C-BE32-E72D297353CC}">
                <c16:uniqueId val="{00000003-A3C3-46F4-AF35-ECE54A7A06A4}"/>
              </c:ext>
            </c:extLst>
          </c:dPt>
          <c:dLbls>
            <c:dLbl>
              <c:idx val="0"/>
              <c:layout>
                <c:manualLayout>
                  <c:x val="-3.8580782690812145E-2"/>
                  <c:y val="-9.2951375058235419E-2"/>
                </c:manualLayout>
              </c:layout>
              <c:tx>
                <c:rich>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fld id="{BB45A094-2853-490B-9C0D-42FCDE0D0298}" type="VALUE">
                      <a:rPr lang="en-US" sz="2000" b="1" baseline="0" smtClean="0"/>
                      <a:pPr>
                        <a:defRPr sz="2000" b="1"/>
                      </a:pPr>
                      <a:t>[WERT]</a:t>
                    </a:fld>
                    <a:endParaRPr lang="de-DE"/>
                  </a:p>
                </c:rich>
              </c:tx>
              <c:spPr>
                <a:xfrm>
                  <a:off x="471661" y="2031696"/>
                  <a:ext cx="450380" cy="438411"/>
                </a:xfrm>
                <a:solidFill>
                  <a:schemeClr val="accent2"/>
                </a:solidFill>
                <a:ln>
                  <a:solidFill>
                    <a:srgbClr val="392B4D"/>
                  </a:solidFill>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71601"/>
                        <a:gd name="adj2" fmla="val 135783"/>
                      </a:avLst>
                    </a:prstGeom>
                    <a:noFill/>
                    <a:ln>
                      <a:noFill/>
                    </a:ln>
                  </c15:spPr>
                  <c15:layout>
                    <c:manualLayout>
                      <c:w val="9.7727856627041435E-2"/>
                      <c:h val="0.12341279615583289"/>
                    </c:manualLayout>
                  </c15:layout>
                  <c15:dlblFieldTable/>
                  <c15:showDataLabelsRange val="0"/>
                </c:ext>
                <c:ext xmlns:c16="http://schemas.microsoft.com/office/drawing/2014/chart" uri="{C3380CC4-5D6E-409C-BE32-E72D297353CC}">
                  <c16:uniqueId val="{00000005-A3C3-46F4-AF35-ECE54A7A06A4}"/>
                </c:ext>
              </c:extLst>
            </c:dLbl>
            <c:dLbl>
              <c:idx val="1"/>
              <c:layout>
                <c:manualLayout>
                  <c:x val="-5.7871174036218199E-2"/>
                  <c:y val="-6.0775899076538568E-2"/>
                </c:manualLayout>
              </c:layout>
              <c:tx>
                <c:rich>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fld id="{F860CECB-098B-461F-8DD3-C98D51AECC29}" type="VALUE">
                      <a:rPr lang="en-US" sz="2000" b="1" baseline="0" smtClean="0"/>
                      <a:pPr>
                        <a:defRPr sz="2000" b="1"/>
                      </a:pPr>
                      <a:t>[WERT]</a:t>
                    </a:fld>
                    <a:endParaRPr lang="de-DE"/>
                  </a:p>
                </c:rich>
              </c:tx>
              <c:spPr>
                <a:xfrm>
                  <a:off x="1451608" y="1530677"/>
                  <a:ext cx="706475" cy="438411"/>
                </a:xfrm>
                <a:solidFill>
                  <a:srgbClr val="FF0000"/>
                </a:solidFill>
                <a:ln w="9525" cap="flat" cmpd="sng" algn="ctr">
                  <a:solidFill>
                    <a:srgbClr val="392B4D"/>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33102"/>
                        <a:gd name="adj2" fmla="val 95482"/>
                      </a:avLst>
                    </a:prstGeom>
                    <a:noFill/>
                    <a:ln>
                      <a:noFill/>
                    </a:ln>
                  </c15:spPr>
                  <c15:layout>
                    <c:manualLayout>
                      <c:w val="0.15329785405788246"/>
                      <c:h val="0.12341279615583289"/>
                    </c:manualLayout>
                  </c15:layout>
                  <c15:dlblFieldTable/>
                  <c15:showDataLabelsRange val="0"/>
                </c:ext>
                <c:ext xmlns:c16="http://schemas.microsoft.com/office/drawing/2014/chart" uri="{C3380CC4-5D6E-409C-BE32-E72D297353CC}">
                  <c16:uniqueId val="{00000004-A3C3-46F4-AF35-ECE54A7A06A4}"/>
                </c:ext>
              </c:extLst>
            </c:dLbl>
            <c:dLbl>
              <c:idx val="2"/>
              <c:layout>
                <c:manualLayout>
                  <c:x val="-0.11574213108265748"/>
                  <c:y val="0.1197642717096494"/>
                </c:manualLayout>
              </c:layout>
              <c:tx>
                <c:rich>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fld id="{73F09B93-868D-43F0-B4E7-32CDF4E229BB}" type="VALUE">
                      <a:rPr lang="en-US" sz="2000" b="1" baseline="0" smtClean="0"/>
                      <a:pPr>
                        <a:defRPr sz="2000" b="1"/>
                      </a:pPr>
                      <a:t>[WERT]</a:t>
                    </a:fld>
                    <a:endParaRPr lang="de-DE"/>
                  </a:p>
                </c:rich>
              </c:tx>
              <c:spPr>
                <a:xfrm>
                  <a:off x="1849548" y="361950"/>
                  <a:ext cx="958187" cy="388488"/>
                </a:xfrm>
                <a:solidFill>
                  <a:srgbClr val="C00000"/>
                </a:solid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24479"/>
                        <a:gd name="adj2" fmla="val 50508"/>
                      </a:avLst>
                    </a:prstGeom>
                    <a:noFill/>
                    <a:ln>
                      <a:noFill/>
                    </a:ln>
                  </c15:spPr>
                  <c15:layout>
                    <c:manualLayout>
                      <c:w val="0.20791678528774582"/>
                      <c:h val="0.10935946030776419"/>
                    </c:manualLayout>
                  </c15:layout>
                  <c15:dlblFieldTable/>
                  <c15:showDataLabelsRange val="0"/>
                </c:ext>
                <c:ext xmlns:c16="http://schemas.microsoft.com/office/drawing/2014/chart" uri="{C3380CC4-5D6E-409C-BE32-E72D297353CC}">
                  <c16:uniqueId val="{00000003-A3C3-46F4-AF35-ECE54A7A06A4}"/>
                </c:ext>
              </c:extLst>
            </c:dLbl>
            <c:spPr>
              <a:solidFill>
                <a:srgbClr val="FF0000"/>
              </a:solidFill>
              <a:ln>
                <a:solidFill>
                  <a:srgbClr val="392B4D"/>
                </a:solidFill>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Tabelle1!$A$2:$A$4</c:f>
              <c:strCache>
                <c:ptCount val="3"/>
                <c:pt idx="0">
                  <c:v>Kategorie 1</c:v>
                </c:pt>
                <c:pt idx="1">
                  <c:v>Kategorie 2</c:v>
                </c:pt>
                <c:pt idx="2">
                  <c:v>Kategorie 3</c:v>
                </c:pt>
              </c:strCache>
            </c:strRef>
          </c:cat>
          <c:val>
            <c:numRef>
              <c:f>Tabelle1!$C$2:$C$4</c:f>
              <c:numCache>
                <c:formatCode>General</c:formatCode>
                <c:ptCount val="3"/>
                <c:pt idx="0">
                  <c:v>71</c:v>
                </c:pt>
                <c:pt idx="1">
                  <c:v>164</c:v>
                </c:pt>
                <c:pt idx="2">
                  <c:v>468</c:v>
                </c:pt>
              </c:numCache>
            </c:numRef>
          </c:val>
          <c:extLst>
            <c:ext xmlns:c16="http://schemas.microsoft.com/office/drawing/2014/chart" uri="{C3380CC4-5D6E-409C-BE32-E72D297353CC}">
              <c16:uniqueId val="{00000001-A3C3-46F4-AF35-ECE54A7A06A4}"/>
            </c:ext>
          </c:extLst>
        </c:ser>
        <c:dLbls>
          <c:showLegendKey val="0"/>
          <c:showVal val="0"/>
          <c:showCatName val="0"/>
          <c:showSerName val="0"/>
          <c:showPercent val="0"/>
          <c:showBubbleSize val="0"/>
        </c:dLbls>
        <c:gapWidth val="80"/>
        <c:overlap val="25"/>
        <c:axId val="1901902415"/>
        <c:axId val="1901899087"/>
      </c:barChart>
      <c:catAx>
        <c:axId val="1901902415"/>
        <c:scaling>
          <c:orientation val="minMax"/>
        </c:scaling>
        <c:delete val="1"/>
        <c:axPos val="b"/>
        <c:numFmt formatCode="General" sourceLinked="1"/>
        <c:majorTickMark val="out"/>
        <c:minorTickMark val="none"/>
        <c:tickLblPos val="nextTo"/>
        <c:crossAx val="1901899087"/>
        <c:crosses val="autoZero"/>
        <c:auto val="1"/>
        <c:lblAlgn val="ctr"/>
        <c:lblOffset val="100"/>
        <c:noMultiLvlLbl val="0"/>
      </c:catAx>
      <c:valAx>
        <c:axId val="1901899087"/>
        <c:scaling>
          <c:orientation val="minMax"/>
        </c:scaling>
        <c:delete val="1"/>
        <c:axPos val="l"/>
        <c:numFmt formatCode="General" sourceLinked="1"/>
        <c:majorTickMark val="out"/>
        <c:minorTickMark val="none"/>
        <c:tickLblPos val="nextTo"/>
        <c:crossAx val="1901902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1B193ED-12F6-3399-45BC-67DAB5422EAB}"/>
              </a:ext>
            </a:extLst>
          </p:cNvPr>
          <p:cNvSpPr>
            <a:spLocks noGrp="1"/>
          </p:cNvSpPr>
          <p:nvPr>
            <p:ph type="hdr" sz="quarter"/>
          </p:nvPr>
        </p:nvSpPr>
        <p:spPr>
          <a:xfrm>
            <a:off x="0" y="1"/>
            <a:ext cx="3079202" cy="513940"/>
          </a:xfrm>
          <a:prstGeom prst="rect">
            <a:avLst/>
          </a:prstGeom>
        </p:spPr>
        <p:txBody>
          <a:bodyPr vert="horz" lIns="186586" tIns="186586" rIns="186586" bIns="186586" rtlCol="0"/>
          <a:lstStyle>
            <a:lvl1pPr algn="l" eaLnBrk="1" fontAlgn="auto" hangingPunct="1">
              <a:spcBef>
                <a:spcPts val="0"/>
              </a:spcBef>
              <a:spcAft>
                <a:spcPts val="0"/>
              </a:spcAft>
              <a:defRPr sz="1000" dirty="0"/>
            </a:lvl1pPr>
          </a:lstStyle>
          <a:p>
            <a:pPr>
              <a:defRPr/>
            </a:pPr>
            <a:endParaRPr lang="de-DE"/>
          </a:p>
        </p:txBody>
      </p:sp>
      <p:sp>
        <p:nvSpPr>
          <p:cNvPr id="3" name="Datumsplatzhalter 2">
            <a:extLst>
              <a:ext uri="{FF2B5EF4-FFF2-40B4-BE49-F238E27FC236}">
                <a16:creationId xmlns:a16="http://schemas.microsoft.com/office/drawing/2014/main" id="{78A926E3-6157-F2A3-84EF-ED53C07BF352}"/>
              </a:ext>
            </a:extLst>
          </p:cNvPr>
          <p:cNvSpPr>
            <a:spLocks noGrp="1"/>
          </p:cNvSpPr>
          <p:nvPr>
            <p:ph type="dt" sz="quarter" idx="1"/>
          </p:nvPr>
        </p:nvSpPr>
        <p:spPr>
          <a:xfrm>
            <a:off x="4023203" y="1"/>
            <a:ext cx="3079202" cy="513940"/>
          </a:xfrm>
          <a:prstGeom prst="rect">
            <a:avLst/>
          </a:prstGeom>
        </p:spPr>
        <p:txBody>
          <a:bodyPr vert="horz" lIns="186586" tIns="186586" rIns="186586" bIns="186586" rtlCol="0"/>
          <a:lstStyle>
            <a:lvl1pPr algn="r" eaLnBrk="1" fontAlgn="auto" hangingPunct="1">
              <a:spcBef>
                <a:spcPts val="0"/>
              </a:spcBef>
              <a:spcAft>
                <a:spcPts val="0"/>
              </a:spcAft>
              <a:defRPr sz="1000"/>
            </a:lvl1pPr>
          </a:lstStyle>
          <a:p>
            <a:pPr>
              <a:defRPr/>
            </a:pPr>
            <a:fld id="{AF0A1858-5BF9-4EB6-A166-473862BFFEF3}" type="datetimeFigureOut">
              <a:rPr lang="de-DE"/>
              <a:pPr>
                <a:defRPr/>
              </a:pPr>
              <a:t>19.03.2024</a:t>
            </a:fld>
            <a:endParaRPr lang="de-DE" dirty="0"/>
          </a:p>
        </p:txBody>
      </p:sp>
      <p:sp>
        <p:nvSpPr>
          <p:cNvPr id="4" name="Fußzeilenplatzhalter 3">
            <a:extLst>
              <a:ext uri="{FF2B5EF4-FFF2-40B4-BE49-F238E27FC236}">
                <a16:creationId xmlns:a16="http://schemas.microsoft.com/office/drawing/2014/main" id="{B60F7E06-849C-2545-AE97-A75143ABCBE5}"/>
              </a:ext>
            </a:extLst>
          </p:cNvPr>
          <p:cNvSpPr>
            <a:spLocks noGrp="1"/>
          </p:cNvSpPr>
          <p:nvPr>
            <p:ph type="ftr" sz="quarter" idx="2"/>
          </p:nvPr>
        </p:nvSpPr>
        <p:spPr>
          <a:xfrm>
            <a:off x="0" y="9720673"/>
            <a:ext cx="3079202" cy="513940"/>
          </a:xfrm>
          <a:prstGeom prst="rect">
            <a:avLst/>
          </a:prstGeom>
        </p:spPr>
        <p:txBody>
          <a:bodyPr vert="horz" lIns="186586" tIns="186586" rIns="186586" bIns="186586" rtlCol="0" anchor="b"/>
          <a:lstStyle>
            <a:lvl1pPr algn="l" eaLnBrk="1" fontAlgn="auto" hangingPunct="1">
              <a:spcBef>
                <a:spcPts val="0"/>
              </a:spcBef>
              <a:spcAft>
                <a:spcPts val="0"/>
              </a:spcAft>
              <a:defRPr sz="1000"/>
            </a:lvl1pPr>
          </a:lstStyle>
          <a:p>
            <a:pPr>
              <a:defRPr/>
            </a:pPr>
            <a:endParaRPr lang="de-DE"/>
          </a:p>
        </p:txBody>
      </p:sp>
      <p:sp>
        <p:nvSpPr>
          <p:cNvPr id="5" name="Foliennummernplatzhalter 4">
            <a:extLst>
              <a:ext uri="{FF2B5EF4-FFF2-40B4-BE49-F238E27FC236}">
                <a16:creationId xmlns:a16="http://schemas.microsoft.com/office/drawing/2014/main" id="{E206C347-2819-2572-84D4-075351AE8C98}"/>
              </a:ext>
            </a:extLst>
          </p:cNvPr>
          <p:cNvSpPr>
            <a:spLocks noGrp="1"/>
          </p:cNvSpPr>
          <p:nvPr>
            <p:ph type="sldNum" sz="quarter" idx="3"/>
          </p:nvPr>
        </p:nvSpPr>
        <p:spPr>
          <a:xfrm>
            <a:off x="4023203" y="9720673"/>
            <a:ext cx="3079202" cy="513940"/>
          </a:xfrm>
          <a:prstGeom prst="rect">
            <a:avLst/>
          </a:prstGeom>
        </p:spPr>
        <p:txBody>
          <a:bodyPr vert="horz" lIns="186586" tIns="186586" rIns="186586" bIns="186586" rtlCol="0" anchor="b"/>
          <a:lstStyle>
            <a:lvl1pPr algn="r" eaLnBrk="1" fontAlgn="auto" hangingPunct="1">
              <a:spcBef>
                <a:spcPts val="0"/>
              </a:spcBef>
              <a:spcAft>
                <a:spcPts val="0"/>
              </a:spcAft>
              <a:defRPr sz="1000"/>
            </a:lvl1pPr>
          </a:lstStyle>
          <a:p>
            <a:pPr>
              <a:defRPr/>
            </a:pPr>
            <a:fld id="{2912934E-0625-49B9-8B7B-109B625440B2}" type="slidenum">
              <a:rPr lang="de-DE"/>
              <a:pPr>
                <a:defRPr/>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EDC71B-695F-FED4-C1F3-F55A14619294}"/>
              </a:ext>
            </a:extLst>
          </p:cNvPr>
          <p:cNvSpPr>
            <a:spLocks noGrp="1"/>
          </p:cNvSpPr>
          <p:nvPr>
            <p:ph type="hdr" sz="quarter"/>
          </p:nvPr>
        </p:nvSpPr>
        <p:spPr>
          <a:xfrm>
            <a:off x="0" y="1"/>
            <a:ext cx="3079202" cy="513940"/>
          </a:xfrm>
          <a:prstGeom prst="rect">
            <a:avLst/>
          </a:prstGeom>
        </p:spPr>
        <p:txBody>
          <a:bodyPr vert="horz" lIns="186586" tIns="186586" rIns="186586" bIns="186586" rtlCol="0"/>
          <a:lstStyle>
            <a:lvl1pPr algn="l" eaLnBrk="1" fontAlgn="auto" hangingPunct="1">
              <a:spcBef>
                <a:spcPts val="0"/>
              </a:spcBef>
              <a:spcAft>
                <a:spcPts val="0"/>
              </a:spcAft>
              <a:defRPr sz="1000" b="0" i="0" dirty="0">
                <a:latin typeface="Meta IGM" panose="02000503040000020004" pitchFamily="2" charset="0"/>
              </a:defRPr>
            </a:lvl1pPr>
          </a:lstStyle>
          <a:p>
            <a:pPr>
              <a:defRPr/>
            </a:pPr>
            <a:endParaRPr lang="de-DE"/>
          </a:p>
        </p:txBody>
      </p:sp>
      <p:sp>
        <p:nvSpPr>
          <p:cNvPr id="3" name="Datumsplatzhalter 2">
            <a:extLst>
              <a:ext uri="{FF2B5EF4-FFF2-40B4-BE49-F238E27FC236}">
                <a16:creationId xmlns:a16="http://schemas.microsoft.com/office/drawing/2014/main" id="{6726BC1C-4836-27AD-D63E-0945418D100E}"/>
              </a:ext>
            </a:extLst>
          </p:cNvPr>
          <p:cNvSpPr>
            <a:spLocks noGrp="1"/>
          </p:cNvSpPr>
          <p:nvPr>
            <p:ph type="dt" idx="1"/>
          </p:nvPr>
        </p:nvSpPr>
        <p:spPr>
          <a:xfrm>
            <a:off x="4023203" y="1"/>
            <a:ext cx="3079202" cy="513940"/>
          </a:xfrm>
          <a:prstGeom prst="rect">
            <a:avLst/>
          </a:prstGeom>
        </p:spPr>
        <p:txBody>
          <a:bodyPr vert="horz" lIns="186586" tIns="186586" rIns="186586" bIns="186586" rtlCol="0"/>
          <a:lstStyle>
            <a:lvl1pPr algn="r" eaLnBrk="1" fontAlgn="auto" hangingPunct="1">
              <a:spcBef>
                <a:spcPts val="0"/>
              </a:spcBef>
              <a:spcAft>
                <a:spcPts val="0"/>
              </a:spcAft>
              <a:defRPr sz="1000" b="0" i="0" smtClean="0">
                <a:latin typeface="Meta IGM" panose="02000503040000020004" pitchFamily="2" charset="0"/>
              </a:defRPr>
            </a:lvl1pPr>
          </a:lstStyle>
          <a:p>
            <a:pPr>
              <a:defRPr/>
            </a:pPr>
            <a:fld id="{1EBECD23-6CC5-4B0F-8097-CC1D671525B8}" type="datetimeFigureOut">
              <a:rPr lang="de-DE"/>
              <a:pPr>
                <a:defRPr/>
              </a:pPr>
              <a:t>19.03.2024</a:t>
            </a:fld>
            <a:endParaRPr lang="de-DE" dirty="0"/>
          </a:p>
        </p:txBody>
      </p:sp>
      <p:sp>
        <p:nvSpPr>
          <p:cNvPr id="4" name="Folienbildplatzhalter 3">
            <a:extLst>
              <a:ext uri="{FF2B5EF4-FFF2-40B4-BE49-F238E27FC236}">
                <a16:creationId xmlns:a16="http://schemas.microsoft.com/office/drawing/2014/main" id="{F6F5BB14-764F-725A-2BFC-975AC4133187}"/>
              </a:ext>
            </a:extLst>
          </p:cNvPr>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87" tIns="47393" rIns="94787" bIns="47393" rtlCol="0" anchor="ctr"/>
          <a:lstStyle/>
          <a:p>
            <a:pPr lvl="0"/>
            <a:endParaRPr lang="de-DE" noProof="0" dirty="0"/>
          </a:p>
        </p:txBody>
      </p:sp>
      <p:sp>
        <p:nvSpPr>
          <p:cNvPr id="5" name="Notizenplatzhalter 4">
            <a:extLst>
              <a:ext uri="{FF2B5EF4-FFF2-40B4-BE49-F238E27FC236}">
                <a16:creationId xmlns:a16="http://schemas.microsoft.com/office/drawing/2014/main" id="{4F85DD64-5011-8CD9-6068-584618A8354F}"/>
              </a:ext>
            </a:extLst>
          </p:cNvPr>
          <p:cNvSpPr>
            <a:spLocks noGrp="1"/>
          </p:cNvSpPr>
          <p:nvPr>
            <p:ph type="body" sz="quarter" idx="3"/>
          </p:nvPr>
        </p:nvSpPr>
        <p:spPr>
          <a:xfrm>
            <a:off x="710075" y="4924989"/>
            <a:ext cx="5683914" cy="4029684"/>
          </a:xfrm>
          <a:prstGeom prst="rect">
            <a:avLst/>
          </a:prstGeom>
        </p:spPr>
        <p:txBody>
          <a:bodyPr vert="horz" lIns="94787" tIns="47393" rIns="94787" bIns="47393" rtlCol="0"/>
          <a:lstStyle/>
          <a:p>
            <a:pPr lvl="0"/>
            <a:r>
              <a:rPr lang="de-DE" noProof="0"/>
              <a:t>Mastertextformat bearbeiten
Zweite Ebene
Dritte Ebene
Vierte Ebene
Fünfte Ebene</a:t>
            </a:r>
          </a:p>
        </p:txBody>
      </p:sp>
      <p:sp>
        <p:nvSpPr>
          <p:cNvPr id="6" name="Fußzeilenplatzhalter 5">
            <a:extLst>
              <a:ext uri="{FF2B5EF4-FFF2-40B4-BE49-F238E27FC236}">
                <a16:creationId xmlns:a16="http://schemas.microsoft.com/office/drawing/2014/main" id="{F78D82E6-CF83-349C-62BE-4D8682FF4FC5}"/>
              </a:ext>
            </a:extLst>
          </p:cNvPr>
          <p:cNvSpPr>
            <a:spLocks noGrp="1"/>
          </p:cNvSpPr>
          <p:nvPr>
            <p:ph type="ftr" sz="quarter" idx="4"/>
          </p:nvPr>
        </p:nvSpPr>
        <p:spPr>
          <a:xfrm>
            <a:off x="0" y="9720673"/>
            <a:ext cx="3079202" cy="513940"/>
          </a:xfrm>
          <a:prstGeom prst="rect">
            <a:avLst/>
          </a:prstGeom>
        </p:spPr>
        <p:txBody>
          <a:bodyPr vert="horz" lIns="186586" tIns="186586" rIns="186586" bIns="186586" rtlCol="0" anchor="b"/>
          <a:lstStyle>
            <a:lvl1pPr algn="l" eaLnBrk="1" fontAlgn="auto" hangingPunct="1">
              <a:spcBef>
                <a:spcPts val="0"/>
              </a:spcBef>
              <a:spcAft>
                <a:spcPts val="0"/>
              </a:spcAft>
              <a:defRPr sz="1000" b="0" i="0" dirty="0">
                <a:latin typeface="Meta IGM" panose="02000503040000020004" pitchFamily="2" charset="0"/>
              </a:defRPr>
            </a:lvl1pPr>
          </a:lstStyle>
          <a:p>
            <a:pPr>
              <a:defRPr/>
            </a:pPr>
            <a:endParaRPr lang="de-DE"/>
          </a:p>
        </p:txBody>
      </p:sp>
      <p:sp>
        <p:nvSpPr>
          <p:cNvPr id="7" name="Foliennummernplatzhalter 6">
            <a:extLst>
              <a:ext uri="{FF2B5EF4-FFF2-40B4-BE49-F238E27FC236}">
                <a16:creationId xmlns:a16="http://schemas.microsoft.com/office/drawing/2014/main" id="{5130868A-1602-8932-2381-953845F090A0}"/>
              </a:ext>
            </a:extLst>
          </p:cNvPr>
          <p:cNvSpPr>
            <a:spLocks noGrp="1"/>
          </p:cNvSpPr>
          <p:nvPr>
            <p:ph type="sldNum" sz="quarter" idx="5"/>
          </p:nvPr>
        </p:nvSpPr>
        <p:spPr>
          <a:xfrm>
            <a:off x="4023203" y="9720673"/>
            <a:ext cx="3079202" cy="513940"/>
          </a:xfrm>
          <a:prstGeom prst="rect">
            <a:avLst/>
          </a:prstGeom>
        </p:spPr>
        <p:txBody>
          <a:bodyPr vert="horz" lIns="186586" tIns="186586" rIns="186586" bIns="186586" rtlCol="0" anchor="b"/>
          <a:lstStyle>
            <a:lvl1pPr algn="r" eaLnBrk="1" fontAlgn="auto" hangingPunct="1">
              <a:spcBef>
                <a:spcPts val="0"/>
              </a:spcBef>
              <a:spcAft>
                <a:spcPts val="0"/>
              </a:spcAft>
              <a:defRPr sz="1000" b="0" i="0" smtClean="0">
                <a:latin typeface="Meta IGM" panose="02000503040000020004" pitchFamily="2" charset="0"/>
              </a:defRPr>
            </a:lvl1pPr>
          </a:lstStyle>
          <a:p>
            <a:pPr>
              <a:defRPr/>
            </a:pPr>
            <a:fld id="{7FA2499F-0BAB-497F-9E22-2D458B122EE2}" type="slidenum">
              <a:rPr lang="de-DE"/>
              <a:pPr>
                <a:defRPr/>
              </a:pPr>
              <a:t>‹Nr.›</a:t>
            </a:fld>
            <a:endParaRPr lang="de-DE"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eta IGM" panose="02000503040000020004" pitchFamily="2" charset="0"/>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a:t>
            </a:fld>
            <a:endParaRPr lang="de-DE" dirty="0"/>
          </a:p>
        </p:txBody>
      </p:sp>
    </p:spTree>
    <p:extLst>
      <p:ext uri="{BB962C8B-B14F-4D97-AF65-F5344CB8AC3E}">
        <p14:creationId xmlns:p14="http://schemas.microsoft.com/office/powerpoint/2010/main" val="2800931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Unsere Erfahrung ist: Die Arbeitgeber machen</a:t>
            </a:r>
            <a:r>
              <a:rPr lang="de-DE" baseline="0" dirty="0"/>
              <a:t> es sich oft zu leicht. Was stimmt: Die Zeiten, in denen man sich bequem die Rosinen aus Hunderten, manchmal Tausenden von Bewerbungen rauspicken konnte, sind erstmal vorbei.</a:t>
            </a:r>
          </a:p>
          <a:p>
            <a:r>
              <a:rPr lang="de-DE" baseline="0" dirty="0"/>
              <a:t>Das heißt: Man muss sich mehr anstrengen und mal neue Wege einschlagen:</a:t>
            </a:r>
          </a:p>
          <a:p>
            <a:endParaRPr lang="de-DE" baseline="0" dirty="0"/>
          </a:p>
          <a:p>
            <a:r>
              <a:rPr lang="de-DE" baseline="0" dirty="0"/>
              <a:t>Flexibler sein bei den Anforderungen.</a:t>
            </a:r>
          </a:p>
          <a:p>
            <a:r>
              <a:rPr lang="de-DE" baseline="0" dirty="0"/>
              <a:t>Mehr tun, um mit potentiellen Kandidat*innen in Kontakt zu kommen – ich zeige euch da später ein Beispiel</a:t>
            </a:r>
          </a:p>
          <a:p>
            <a:endParaRPr lang="de-DE" baseline="0" dirty="0"/>
          </a:p>
          <a:p>
            <a:r>
              <a:rPr lang="de-DE" baseline="0" dirty="0"/>
              <a:t>Und eine Menge Ausbildungsbetriebe werden bei den Ausbildungsbedingungen, Entgelt, Qualität, Betreuung, Perspektiven draufsatteln müssen. </a:t>
            </a:r>
          </a:p>
          <a:p>
            <a:endParaRPr lang="de-DE" baseline="0" dirty="0"/>
          </a:p>
          <a:p>
            <a:r>
              <a:rPr lang="de-DE" baseline="0" dirty="0"/>
              <a:t>Also meine Bitte: Wenn euch Management und Personalabteilung sagen, sie fänden niemanden, fragt genau nach, bringt sie dazu, mal andere Wege einzuschlagen und vor allem:  Macht mit bei dem, was ich euch gleich vorschlagen werde.</a:t>
            </a:r>
          </a:p>
          <a:p>
            <a:endParaRPr lang="de-DE" baseline="0" dirty="0"/>
          </a:p>
          <a:p>
            <a:r>
              <a:rPr lang="de-DE" baseline="0" dirty="0"/>
              <a:t>Auf der Beiratssitzung hat ein Kollege erzählt, dass die Arbeitgeber in seiner Geschäftsstelle fälschlicherweise einfach behaupten, es gebe zu wenig Bewerber*innen, um den Diskussionen mit der IG Metall über die Zahl der Ausbildungsplätze zu entgehen. Sie schrieben die gleiche Zahl der Ausbildungsplätze aus, besetzen aber einfach nicht alle ----</a:t>
            </a:r>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12</a:t>
            </a:fld>
            <a:endParaRPr lang="de-DE" dirty="0"/>
          </a:p>
        </p:txBody>
      </p:sp>
    </p:spTree>
    <p:extLst>
      <p:ext uri="{BB962C8B-B14F-4D97-AF65-F5344CB8AC3E}">
        <p14:creationId xmlns:p14="http://schemas.microsoft.com/office/powerpoint/2010/main" val="2753960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Die Jugend ist im Rahmen der Kampagne </a:t>
            </a:r>
            <a:r>
              <a:rPr kumimoji="0" lang="de-DE" altLang="de-DE" sz="1200" i="1"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Ausbildung besser und mehr </a:t>
            </a: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schon sehr aktiv. Es finden viele Aktionen statt.</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Aber das reicht nicht. Um den Trend zu drehen oder mindestens anzuhalten, brauchen jetzt die breite Unterstützung von unseren Top-Funktionär*innen:</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BR-Spitzen, VK-Leitungen, Bevollmächtigte.</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Und ich wiederhole meine Aussage von vorhin. Es ist wirklich so:</a:t>
            </a:r>
            <a:b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br>
            <a:r>
              <a:rPr kumimoji="0" lang="de-DE" altLang="de-DE" sz="1200" b="1"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Jeder einzelne </a:t>
            </a:r>
            <a:r>
              <a:rPr lang="de-DE" altLang="de-DE" sz="1200" b="1" dirty="0">
                <a:solidFill>
                  <a:srgbClr val="DADADA">
                    <a:lumMod val="10000"/>
                  </a:srgbClr>
                </a:solidFill>
              </a:rPr>
              <a:t>Ausbildungsplatz zählt</a:t>
            </a:r>
            <a:r>
              <a:rPr lang="de-DE" altLang="de-DE" sz="1200" dirty="0">
                <a:solidFill>
                  <a:srgbClr val="DADADA">
                    <a:lumMod val="10000"/>
                  </a:srgbClr>
                </a:solidFill>
              </a:rPr>
              <a:t>, ob gerettet oder neu eingerichtet.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dirty="0">
                <a:solidFill>
                  <a:srgbClr val="DADADA">
                    <a:lumMod val="10000"/>
                  </a:srgbClr>
                </a:solidFill>
              </a:rPr>
              <a:t>In großen Unternehmen wie kleinen Betrieben.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altLang="de-DE" sz="1200" dirty="0">
              <a:solidFill>
                <a:srgbClr val="DADADA">
                  <a:lumMod val="10000"/>
                </a:srgbClr>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dirty="0">
                <a:solidFill>
                  <a:srgbClr val="DADADA">
                    <a:lumMod val="10000"/>
                  </a:srgbClr>
                </a:solidFill>
              </a:rPr>
              <a:t>Was</a:t>
            </a:r>
            <a:r>
              <a:rPr lang="de-DE" altLang="de-DE" sz="1200" baseline="0" dirty="0">
                <a:solidFill>
                  <a:srgbClr val="DADADA">
                    <a:lumMod val="10000"/>
                  </a:srgbClr>
                </a:solidFill>
              </a:rPr>
              <a:t> wollen wir von Euch:</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dirty="0">
                <a:solidFill>
                  <a:srgbClr val="DADADA">
                    <a:lumMod val="10000"/>
                  </a:srgbClr>
                </a:solidFill>
              </a:rPr>
              <a:t>Im ersten Schritt bitten wir euch, dass ihr</a:t>
            </a:r>
            <a:r>
              <a:rPr lang="de-DE" altLang="de-DE" sz="1200" baseline="0" dirty="0">
                <a:solidFill>
                  <a:srgbClr val="DADADA">
                    <a:lumMod val="10000"/>
                  </a:srgbClr>
                </a:solidFill>
              </a:rPr>
              <a:t> bei euch und für euch in der Geschäftsstelle ein Analyse macht. Gibt es bei uns mehr, gleich viel oder weniger Ausbildungsplätze?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altLang="de-DE" sz="1200" baseline="0" dirty="0">
              <a:solidFill>
                <a:srgbClr val="DADADA">
                  <a:lumMod val="10000"/>
                </a:srgbClr>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Und als nächsten Schritt schlagen wir euch vor, lokale Initiativen zu starten.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Das kann ein runder Tisch oder ein Bündnis für Ausbildung in der Geschäftsstelle oder Region sein, ein betriebliche Initiative oder was auch immer. Es kommt dabei weniger drauf an, dass ihr jetzt ein Feuerwerk von Aktivitäten entfacht, sondern es geht, glaube ich, darum, gezielt darauf hinzuwirken, dass die Unternehmen, die Arbeitsagenturen und Berufsschulen endlich mal ihrer Komfortzone verlassen.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Mit dem Thema kann man doch nur gewinnen!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altLang="de-DE" sz="1200" baseline="0" dirty="0">
              <a:solidFill>
                <a:srgbClr val="DADADA">
                  <a:lumMod val="10000"/>
                </a:srgbClr>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Die IG Metall-Jugend wird euch mit Aktionen etc. unterstützen. Aber jetzt sind wirklich auch wir Nicht mehr ganz so Jugendlichen gefragt. Bevollmächtigte, Betriebsbetreuer*innen, Betriebsratsvorsitzende, Aufsichtsratsmitglieder.</a:t>
            </a:r>
            <a:endParaRPr lang="de-DE" altLang="de-DE" sz="1200" dirty="0">
              <a:solidFill>
                <a:srgbClr val="DADADA">
                  <a:lumMod val="10000"/>
                </a:srgbClr>
              </a:solidFill>
            </a:endParaRPr>
          </a:p>
          <a:p>
            <a:r>
              <a:rPr lang="de-DE" dirty="0"/>
              <a:t>Lasst uns die Arbeitgeber </a:t>
            </a:r>
            <a:r>
              <a:rPr lang="de-DE" dirty="0" err="1"/>
              <a:t>anstupsen</a:t>
            </a:r>
            <a:r>
              <a:rPr lang="de-DE" dirty="0"/>
              <a:t> – wie man im Internet heute sagt – und wenn nötig</a:t>
            </a:r>
            <a:r>
              <a:rPr lang="de-DE" baseline="0" dirty="0"/>
              <a:t> auch sehr kräftig.</a:t>
            </a:r>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13</a:t>
            </a:fld>
            <a:endParaRPr lang="de-DE" dirty="0"/>
          </a:p>
        </p:txBody>
      </p:sp>
    </p:spTree>
    <p:extLst>
      <p:ext uri="{BB962C8B-B14F-4D97-AF65-F5344CB8AC3E}">
        <p14:creationId xmlns:p14="http://schemas.microsoft.com/office/powerpoint/2010/main" val="3747727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 Ziele</a:t>
            </a:r>
            <a:r>
              <a:rPr lang="de-DE" baseline="0" dirty="0"/>
              <a:t> sind dabei sehr klar:</a:t>
            </a:r>
          </a:p>
          <a:p>
            <a:pPr marL="171450" indent="-171450">
              <a:buFont typeface="Arial" panose="020B0604020202020204" pitchFamily="34" charset="0"/>
              <a:buChar char="•"/>
            </a:pPr>
            <a:r>
              <a:rPr lang="de-DE" dirty="0"/>
              <a:t>Mehr betriebliche Ausbildungsplätze</a:t>
            </a:r>
          </a:p>
          <a:p>
            <a:pPr marL="171450" indent="-171450">
              <a:buFont typeface="Arial" panose="020B0604020202020204" pitchFamily="34" charset="0"/>
              <a:buChar char="•"/>
            </a:pPr>
            <a:r>
              <a:rPr lang="de-DE" dirty="0"/>
              <a:t>Stärkung der betrieblichen Gremien in Fragen der Mitbestimmung zur Ausbildung</a:t>
            </a:r>
          </a:p>
          <a:p>
            <a:pPr marL="171450" indent="-171450">
              <a:buFont typeface="Arial" panose="020B0604020202020204" pitchFamily="34" charset="0"/>
              <a:buChar char="•"/>
            </a:pPr>
            <a:r>
              <a:rPr lang="de-DE" dirty="0"/>
              <a:t>Verbesserung der Ausbildungssituation für junge Menschen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dirty="0"/>
              <a:t>Und insbesondere bessere </a:t>
            </a:r>
            <a:r>
              <a:rPr lang="de-DE" baseline="0" dirty="0"/>
              <a:t>Chancen </a:t>
            </a:r>
            <a:r>
              <a:rPr lang="de-DE" dirty="0"/>
              <a:t>für Hauptschüler*innen</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14</a:t>
            </a:fld>
            <a:endParaRPr lang="de-DE" dirty="0"/>
          </a:p>
        </p:txBody>
      </p:sp>
    </p:spTree>
    <p:extLst>
      <p:ext uri="{BB962C8B-B14F-4D97-AF65-F5344CB8AC3E}">
        <p14:creationId xmlns:p14="http://schemas.microsoft.com/office/powerpoint/2010/main" val="3231984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ist nochmal ein Überblick über unsere politischen Forderungen der IG Metall in</a:t>
            </a:r>
            <a:r>
              <a:rPr lang="de-DE" baseline="0" dirty="0"/>
              <a:t> dem Zusammenhang. </a:t>
            </a:r>
            <a:endParaRPr lang="de-DE" dirty="0"/>
          </a:p>
        </p:txBody>
      </p:sp>
      <p:sp>
        <p:nvSpPr>
          <p:cNvPr id="4" name="Foliennummernplatzhalter 3"/>
          <p:cNvSpPr>
            <a:spLocks noGrp="1"/>
          </p:cNvSpPr>
          <p:nvPr>
            <p:ph type="sldNum" sz="quarter" idx="10"/>
          </p:nvPr>
        </p:nvSpPr>
        <p:spPr/>
        <p:txBody>
          <a:bodyPr/>
          <a:lstStyle/>
          <a:p>
            <a:pPr defTabSz="710969">
              <a:defRPr/>
            </a:pPr>
            <a:fld id="{AD868B3C-6C54-1D41-B938-33F4013C078E}" type="slidenum">
              <a:rPr lang="de-DE">
                <a:solidFill>
                  <a:prstClr val="black"/>
                </a:solidFill>
              </a:rPr>
              <a:pPr defTabSz="710969">
                <a:defRPr/>
              </a:pPr>
              <a:t>15</a:t>
            </a:fld>
            <a:endParaRPr lang="de-DE" dirty="0">
              <a:solidFill>
                <a:prstClr val="black"/>
              </a:solidFill>
            </a:endParaRPr>
          </a:p>
        </p:txBody>
      </p:sp>
    </p:spTree>
    <p:extLst>
      <p:ext uri="{BB962C8B-B14F-4D97-AF65-F5344CB8AC3E}">
        <p14:creationId xmlns:p14="http://schemas.microsoft.com/office/powerpoint/2010/main" val="3394848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Vorstand wird euch dabei </a:t>
            </a:r>
            <a:r>
              <a:rPr lang="de-DE" baseline="0" dirty="0"/>
              <a:t>bestmöglich unterstützen und so viel Arbeit wie möglich im Vorfeld abnehmen. Es wird ab jetzt laufend Material für die Phase 1 – Analyse der Situation in der Geschäftsstelle – geben</a:t>
            </a:r>
          </a:p>
          <a:p>
            <a:endParaRPr lang="de-DE" baseline="0" dirty="0"/>
          </a:p>
          <a:p>
            <a:r>
              <a:rPr lang="de-DE" baseline="0" dirty="0"/>
              <a:t>Ab Februar nächsten Jahres gibt es dann jede Menge Angebote für die Phase 2 – die Aktionsphase.</a:t>
            </a:r>
          </a:p>
          <a:p>
            <a:r>
              <a:rPr lang="de-DE" baseline="0" dirty="0"/>
              <a:t>Hier seht ihr eine erste kleine Übersicht. Wir sind natürlich sehr offen für eure Anregungen.</a:t>
            </a:r>
          </a:p>
          <a:p>
            <a:endParaRPr lang="de-DE" baseline="0"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19</a:t>
            </a:fld>
            <a:endParaRPr lang="de-DE" dirty="0"/>
          </a:p>
        </p:txBody>
      </p:sp>
    </p:spTree>
    <p:extLst>
      <p:ext uri="{BB962C8B-B14F-4D97-AF65-F5344CB8AC3E}">
        <p14:creationId xmlns:p14="http://schemas.microsoft.com/office/powerpoint/2010/main" val="1569816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20</a:t>
            </a:fld>
            <a:endParaRPr lang="de-DE" dirty="0"/>
          </a:p>
        </p:txBody>
      </p:sp>
    </p:spTree>
    <p:extLst>
      <p:ext uri="{BB962C8B-B14F-4D97-AF65-F5344CB8AC3E}">
        <p14:creationId xmlns:p14="http://schemas.microsoft.com/office/powerpoint/2010/main" val="2080027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21</a:t>
            </a:fld>
            <a:endParaRPr lang="de-DE" dirty="0"/>
          </a:p>
        </p:txBody>
      </p:sp>
    </p:spTree>
    <p:extLst>
      <p:ext uri="{BB962C8B-B14F-4D97-AF65-F5344CB8AC3E}">
        <p14:creationId xmlns:p14="http://schemas.microsoft.com/office/powerpoint/2010/main" val="2094676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22</a:t>
            </a:fld>
            <a:endParaRPr lang="de-DE" dirty="0"/>
          </a:p>
        </p:txBody>
      </p:sp>
    </p:spTree>
    <p:extLst>
      <p:ext uri="{BB962C8B-B14F-4D97-AF65-F5344CB8AC3E}">
        <p14:creationId xmlns:p14="http://schemas.microsoft.com/office/powerpoint/2010/main" val="2903898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23</a:t>
            </a:fld>
            <a:endParaRPr lang="de-DE" dirty="0"/>
          </a:p>
        </p:txBody>
      </p:sp>
    </p:spTree>
    <p:extLst>
      <p:ext uri="{BB962C8B-B14F-4D97-AF65-F5344CB8AC3E}">
        <p14:creationId xmlns:p14="http://schemas.microsoft.com/office/powerpoint/2010/main" val="117323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2</a:t>
            </a:fld>
            <a:endParaRPr lang="de-DE" dirty="0"/>
          </a:p>
        </p:txBody>
      </p:sp>
    </p:spTree>
    <p:extLst>
      <p:ext uri="{BB962C8B-B14F-4D97-AF65-F5344CB8AC3E}">
        <p14:creationId xmlns:p14="http://schemas.microsoft.com/office/powerpoint/2010/main" val="1648922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a16="http://schemas.microsoft.com/office/drawing/2014/main" id="{9275C9AF-58BA-D5A9-E43E-0554CEA2241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a16="http://schemas.microsoft.com/office/drawing/2014/main" id="{F0D41C82-3C18-1E5D-CE2E-88F4E2B0F5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sz="1200" dirty="0"/>
              <a:t>Die Zahl der Ausbildungsplätze geht im Organisationsbereich der IG Metall seit einigen Jahren stetig zurück.</a:t>
            </a:r>
          </a:p>
          <a:p>
            <a:r>
              <a:rPr lang="de-DE" sz="1200" dirty="0"/>
              <a:t>Der erste große</a:t>
            </a:r>
            <a:r>
              <a:rPr lang="de-DE" sz="1200" baseline="0" dirty="0"/>
              <a:t> Rückgang fand bereits während der Finanzmarktkrise statt, da ging die Zahl bereits um 8 ,5 Prozent zurück. Und nun erneut im Zuge der Corona-Pandemie um weitere zehn Prozent.</a:t>
            </a:r>
            <a:endParaRPr lang="de-DE" sz="1200" dirty="0"/>
          </a:p>
          <a:p>
            <a:r>
              <a:rPr lang="de-DE" sz="1200" dirty="0"/>
              <a:t>Es gibt einerseits einen Rückgang von Ausbildungsplätzen,</a:t>
            </a:r>
          </a:p>
          <a:p>
            <a:r>
              <a:rPr lang="de-DE" sz="1200" dirty="0"/>
              <a:t>andererseits gibt es in einigen Regionen und Branchen zu wenig Bewerber*innen, Ausbildungsplätze können nicht besetzt werden</a:t>
            </a:r>
          </a:p>
          <a:p>
            <a:pPr lvl="0"/>
            <a:endParaRPr lang="de-DE" sz="1200" b="1" dirty="0">
              <a:solidFill>
                <a:srgbClr val="FF0000"/>
              </a:solidFill>
            </a:endParaRPr>
          </a:p>
          <a:p>
            <a:pPr lvl="0"/>
            <a:r>
              <a:rPr lang="de-DE" sz="1200" b="1" dirty="0">
                <a:solidFill>
                  <a:srgbClr val="FF0000"/>
                </a:solidFill>
              </a:rPr>
              <a:t>Die Ursachen:</a:t>
            </a:r>
          </a:p>
          <a:p>
            <a:pPr lvl="0"/>
            <a:endParaRPr lang="de-DE" sz="1200" b="1" dirty="0">
              <a:solidFill>
                <a:srgbClr val="FF0000"/>
              </a:solidFill>
            </a:endParaRPr>
          </a:p>
          <a:p>
            <a:pPr marL="0" lvl="0" indent="0">
              <a:buFont typeface="Arial" panose="020B0604020202020204" pitchFamily="34" charset="0"/>
              <a:buNone/>
            </a:pPr>
            <a:r>
              <a:rPr lang="de-DE" sz="1200" b="1" dirty="0">
                <a:solidFill>
                  <a:srgbClr val="FF0000"/>
                </a:solidFill>
              </a:rPr>
              <a:t>. Betriebe bilden weniger aus</a:t>
            </a:r>
            <a:r>
              <a:rPr lang="de-DE" sz="1000" dirty="0"/>
              <a:t> </a:t>
            </a:r>
            <a:r>
              <a:rPr lang="de-DE" sz="800" dirty="0"/>
              <a:t>(siehe IG Metall-BR-Befragung Mai 22)</a:t>
            </a:r>
          </a:p>
          <a:p>
            <a:pPr marL="171450" lvl="0" indent="-171450">
              <a:buFont typeface="Arial" panose="020B0604020202020204" pitchFamily="34" charset="0"/>
              <a:buChar char="•"/>
            </a:pPr>
            <a:r>
              <a:rPr lang="de-DE" sz="1000" dirty="0"/>
              <a:t>In einigen Branchen und im Handwerk sind die Arbeitsbedingungen nicht attraktiv</a:t>
            </a:r>
          </a:p>
          <a:p>
            <a:pPr marL="171450" lvl="0" indent="-171450">
              <a:buFont typeface="Arial" panose="020B0604020202020204" pitchFamily="34" charset="0"/>
              <a:buChar char="•"/>
            </a:pPr>
            <a:r>
              <a:rPr lang="de-DE" sz="1000" dirty="0"/>
              <a:t>Unklare Entwicklungsperspektiven</a:t>
            </a:r>
          </a:p>
          <a:p>
            <a:pPr marL="171450" lvl="0" indent="-171450">
              <a:buFont typeface="Arial" panose="020B0604020202020204" pitchFamily="34" charset="0"/>
              <a:buChar char="•"/>
            </a:pPr>
            <a:r>
              <a:rPr lang="de-DE" sz="1000" dirty="0"/>
              <a:t>Biographische Brüche / gesellschaftliche Veränderungen durch die COVID-Pandemie</a:t>
            </a:r>
          </a:p>
          <a:p>
            <a:pPr marL="171450" lvl="0" indent="-171450">
              <a:buFont typeface="Arial" panose="020B0604020202020204" pitchFamily="34" charset="0"/>
              <a:buChar char="•"/>
            </a:pPr>
            <a:r>
              <a:rPr lang="de-DE" sz="1000" dirty="0"/>
              <a:t>Imageverlust der dualen Ausbildung</a:t>
            </a:r>
          </a:p>
          <a:p>
            <a:pPr marL="171450" lvl="0" indent="-171450">
              <a:buFont typeface="Arial" panose="020B0604020202020204" pitchFamily="34" charset="0"/>
              <a:buChar char="•"/>
            </a:pPr>
            <a:endParaRPr lang="de-DE" sz="1000" dirty="0"/>
          </a:p>
          <a:p>
            <a:pPr marL="171450" lvl="0" indent="-171450">
              <a:buFont typeface="Arial" panose="020B0604020202020204" pitchFamily="34" charset="0"/>
              <a:buChar char="•"/>
            </a:pPr>
            <a:r>
              <a:rPr lang="de-DE" sz="1000" b="1" dirty="0"/>
              <a:t>Wichtig:</a:t>
            </a:r>
          </a:p>
          <a:p>
            <a:pPr marL="171450" lvl="0" indent="-171450">
              <a:buFont typeface="Arial" panose="020B0604020202020204" pitchFamily="34" charset="0"/>
              <a:buChar char="•"/>
            </a:pPr>
            <a:endParaRPr lang="de-DE" sz="1000" dirty="0"/>
          </a:p>
          <a:p>
            <a:pPr marL="280800" marR="0" lvl="0" indent="-279450" algn="l" defTabSz="685800" rtl="0" eaLnBrk="1" fontAlgn="base" latinLnBrk="0" hangingPunct="1">
              <a:lnSpc>
                <a:spcPct val="90000"/>
              </a:lnSpc>
              <a:spcBef>
                <a:spcPct val="0"/>
              </a:spcBef>
              <a:spcAft>
                <a:spcPct val="0"/>
              </a:spcAft>
              <a:buClrTx/>
              <a:buSzPct val="90000"/>
              <a:buFontTx/>
              <a:buBlip>
                <a:blip r:embed="rId3"/>
              </a:buBlip>
              <a:tabLst/>
              <a:defRPr/>
            </a:pPr>
            <a:r>
              <a:rPr kumimoji="0" lang="de-DE" altLang="de-DE" sz="10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Vor allem unzählige kleinere </a:t>
            </a:r>
            <a:r>
              <a:rPr lang="de-DE" altLang="de-DE" sz="1000" dirty="0">
                <a:solidFill>
                  <a:srgbClr val="DADADA">
                    <a:lumMod val="10000"/>
                  </a:srgbClr>
                </a:solidFill>
              </a:rPr>
              <a:t>En</a:t>
            </a:r>
            <a:r>
              <a:rPr kumimoji="0" lang="de-DE" altLang="de-DE" sz="1000" i="0" u="none" strike="noStrike" kern="1200" cap="none" spc="0" normalizeH="0" baseline="0" noProof="0" dirty="0" err="1">
                <a:ln>
                  <a:noFill/>
                </a:ln>
                <a:solidFill>
                  <a:srgbClr val="DADADA">
                    <a:lumMod val="10000"/>
                  </a:srgbClr>
                </a:solidFill>
                <a:effectLst/>
                <a:uLnTx/>
                <a:uFillTx/>
                <a:latin typeface="Meta IGM" panose="02000503040000020004" pitchFamily="2" charset="0"/>
                <a:ea typeface="+mn-ea"/>
                <a:cs typeface="Calibri" panose="020F0502020204030204" pitchFamily="34" charset="0"/>
              </a:rPr>
              <a:t>tscheidungen</a:t>
            </a:r>
            <a:r>
              <a:rPr kumimoji="0" lang="de-DE" altLang="de-DE" sz="10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 haben zum großen Schwund der Ausbildungsplätze geführt.  </a:t>
            </a:r>
          </a:p>
          <a:p>
            <a:pPr marL="0" marR="0" lvl="0" indent="0" algn="l" defTabSz="685800" rtl="0" eaLnBrk="1" fontAlgn="base" latinLnBrk="0" hangingPunct="1">
              <a:lnSpc>
                <a:spcPct val="90000"/>
              </a:lnSpc>
              <a:spcBef>
                <a:spcPct val="0"/>
              </a:spcBef>
              <a:spcAft>
                <a:spcPct val="0"/>
              </a:spcAft>
              <a:buClrTx/>
              <a:buSzPct val="90000"/>
              <a:buFontTx/>
              <a:buNone/>
              <a:tabLst/>
              <a:defRPr/>
            </a:pPr>
            <a:endParaRPr kumimoji="0" lang="de-DE" altLang="de-DE" sz="10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endParaRPr>
          </a:p>
          <a:p>
            <a:pPr marL="280800" marR="0" lvl="0" indent="-279450" algn="l" defTabSz="685800" rtl="0" eaLnBrk="1" fontAlgn="base" latinLnBrk="0" hangingPunct="1">
              <a:lnSpc>
                <a:spcPct val="90000"/>
              </a:lnSpc>
              <a:spcBef>
                <a:spcPct val="0"/>
              </a:spcBef>
              <a:spcAft>
                <a:spcPct val="0"/>
              </a:spcAft>
              <a:buClrTx/>
              <a:buSzPct val="90000"/>
              <a:buFontTx/>
              <a:buBlip>
                <a:blip r:embed="rId3"/>
              </a:buBlip>
              <a:tabLst/>
              <a:defRPr/>
            </a:pPr>
            <a:r>
              <a:rPr kumimoji="0" lang="de-DE" altLang="de-DE" sz="1000" b="1"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Für uns heißt das: </a:t>
            </a:r>
            <a:br>
              <a:rPr kumimoji="0" lang="de-DE" altLang="de-DE" sz="1000" b="1"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br>
            <a:r>
              <a:rPr kumimoji="0" lang="de-DE" altLang="de-DE" sz="1000" b="1" i="0" u="sng"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Jeder einzelne </a:t>
            </a:r>
            <a:r>
              <a:rPr lang="de-DE" altLang="de-DE" sz="1000" b="1" dirty="0">
                <a:solidFill>
                  <a:srgbClr val="DADADA">
                    <a:lumMod val="10000"/>
                  </a:srgbClr>
                </a:solidFill>
              </a:rPr>
              <a:t>Ausbildungsplatz zählt,</a:t>
            </a:r>
            <a:r>
              <a:rPr lang="de-DE" altLang="de-DE" sz="1000" dirty="0">
                <a:solidFill>
                  <a:srgbClr val="DADADA">
                    <a:lumMod val="10000"/>
                  </a:srgbClr>
                </a:solidFill>
              </a:rPr>
              <a:t> ob gerettet oder neu eingerichtet. In großen Unternehmen wie in kleinen Betrieben. </a:t>
            </a:r>
          </a:p>
          <a:p>
            <a:pPr marL="171450" lvl="0" indent="-171450">
              <a:buFont typeface="Arial" panose="020B0604020202020204" pitchFamily="34" charset="0"/>
              <a:buChar char="•"/>
            </a:pPr>
            <a:endParaRPr lang="de-DE" sz="1000" dirty="0"/>
          </a:p>
          <a:p>
            <a:pPr>
              <a:spcBef>
                <a:spcPct val="0"/>
              </a:spcBef>
            </a:pPr>
            <a:endParaRPr lang="de-DE" altLang="de-DE" dirty="0"/>
          </a:p>
        </p:txBody>
      </p:sp>
      <p:sp>
        <p:nvSpPr>
          <p:cNvPr id="23556" name="Foliennummernplatzhalter 3">
            <a:extLst>
              <a:ext uri="{FF2B5EF4-FFF2-40B4-BE49-F238E27FC236}">
                <a16:creationId xmlns:a16="http://schemas.microsoft.com/office/drawing/2014/main" id="{854DE595-F287-E3FC-F406-5D49F07A0D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Meta IGM" panose="02000503040000020004" pitchFamily="2" charset="0"/>
              </a:defRPr>
            </a:lvl1pPr>
            <a:lvl2pPr marL="770216" indent="-296237">
              <a:defRPr sz="1300">
                <a:solidFill>
                  <a:schemeClr val="tx1"/>
                </a:solidFill>
                <a:latin typeface="Meta IGM" panose="02000503040000020004" pitchFamily="2" charset="0"/>
              </a:defRPr>
            </a:lvl2pPr>
            <a:lvl3pPr marL="1184948" indent="-236990">
              <a:defRPr sz="1300">
                <a:solidFill>
                  <a:schemeClr val="tx1"/>
                </a:solidFill>
                <a:latin typeface="Meta IGM" panose="02000503040000020004" pitchFamily="2" charset="0"/>
              </a:defRPr>
            </a:lvl3pPr>
            <a:lvl4pPr marL="1658927" indent="-236990">
              <a:defRPr sz="1300">
                <a:solidFill>
                  <a:schemeClr val="tx1"/>
                </a:solidFill>
                <a:latin typeface="Meta IGM" panose="02000503040000020004" pitchFamily="2" charset="0"/>
              </a:defRPr>
            </a:lvl4pPr>
            <a:lvl5pPr marL="2132907" indent="-236990">
              <a:defRPr sz="1300">
                <a:solidFill>
                  <a:schemeClr val="tx1"/>
                </a:solidFill>
                <a:latin typeface="Meta IGM" panose="02000503040000020004" pitchFamily="2" charset="0"/>
              </a:defRPr>
            </a:lvl5pPr>
            <a:lvl6pPr marL="2606886" indent="-236990" defTabSz="710969" fontAlgn="base">
              <a:spcBef>
                <a:spcPct val="0"/>
              </a:spcBef>
              <a:spcAft>
                <a:spcPct val="0"/>
              </a:spcAft>
              <a:defRPr sz="1300">
                <a:solidFill>
                  <a:schemeClr val="tx1"/>
                </a:solidFill>
                <a:latin typeface="Meta IGM" panose="02000503040000020004" pitchFamily="2" charset="0"/>
              </a:defRPr>
            </a:lvl6pPr>
            <a:lvl7pPr marL="3080865" indent="-236990" defTabSz="710969" fontAlgn="base">
              <a:spcBef>
                <a:spcPct val="0"/>
              </a:spcBef>
              <a:spcAft>
                <a:spcPct val="0"/>
              </a:spcAft>
              <a:defRPr sz="1300">
                <a:solidFill>
                  <a:schemeClr val="tx1"/>
                </a:solidFill>
                <a:latin typeface="Meta IGM" panose="02000503040000020004" pitchFamily="2" charset="0"/>
              </a:defRPr>
            </a:lvl7pPr>
            <a:lvl8pPr marL="3554844" indent="-236990" defTabSz="710969" fontAlgn="base">
              <a:spcBef>
                <a:spcPct val="0"/>
              </a:spcBef>
              <a:spcAft>
                <a:spcPct val="0"/>
              </a:spcAft>
              <a:defRPr sz="1300">
                <a:solidFill>
                  <a:schemeClr val="tx1"/>
                </a:solidFill>
                <a:latin typeface="Meta IGM" panose="02000503040000020004" pitchFamily="2" charset="0"/>
              </a:defRPr>
            </a:lvl8pPr>
            <a:lvl9pPr marL="4028824" indent="-236990" defTabSz="710969" fontAlgn="base">
              <a:spcBef>
                <a:spcPct val="0"/>
              </a:spcBef>
              <a:spcAft>
                <a:spcPct val="0"/>
              </a:spcAft>
              <a:defRPr sz="1300">
                <a:solidFill>
                  <a:schemeClr val="tx1"/>
                </a:solidFill>
                <a:latin typeface="Meta IGM" panose="02000503040000020004" pitchFamily="2" charset="0"/>
              </a:defRPr>
            </a:lvl9pPr>
          </a:lstStyle>
          <a:p>
            <a:pPr fontAlgn="base">
              <a:spcBef>
                <a:spcPct val="0"/>
              </a:spcBef>
              <a:spcAft>
                <a:spcPct val="0"/>
              </a:spcAft>
            </a:pPr>
            <a:fld id="{6328DDAD-9A02-4CC4-891D-779E37A96C9B}" type="slidenum">
              <a:rPr lang="de-DE" altLang="de-DE" sz="1000"/>
              <a:pPr fontAlgn="base">
                <a:spcBef>
                  <a:spcPct val="0"/>
                </a:spcBef>
                <a:spcAft>
                  <a:spcPct val="0"/>
                </a:spcAft>
              </a:pPr>
              <a:t>4</a:t>
            </a:fld>
            <a:endParaRPr lang="de-DE" altLang="de-DE"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a:defRPr/>
            </a:pPr>
            <a:r>
              <a:rPr lang="de-DE" dirty="0"/>
              <a:t>Die in weiten Teilen der Welt geschätzte duale Berufsausbildung in Deutschland verliert zunehmend an Substanz. </a:t>
            </a:r>
          </a:p>
          <a:p>
            <a:pPr defTabSz="947958">
              <a:defRPr/>
            </a:pPr>
            <a:r>
              <a:rPr lang="de-DE" dirty="0"/>
              <a:t>Schon im Zuge der Finanzkrise 2008/09 schrumpften die angebotenen Ausbildungsstellen um 50.000 – und gingen dauerhaft verloren. Nun konnten auch die Verluste von weiteren 60.000 Ausbildungsplätzen in der Corona-Pandemie nicht wieder aufgeholt werden. Diese Substanzverluste sollten aber nicht allein als Folgen der Krisen abgetan werden. Denn hinter dieser Entwicklung verbergen sich Umbrüche der Transformation, aber auch veränderte Haltungen junger Menschen. </a:t>
            </a:r>
          </a:p>
          <a:p>
            <a:pPr defTabSz="947958">
              <a:defRPr/>
            </a:pPr>
            <a:endParaRPr lang="de-DE" dirty="0"/>
          </a:p>
          <a:p>
            <a:pPr defTabSz="947958">
              <a:defRPr/>
            </a:pPr>
            <a:r>
              <a:rPr lang="de-DE" dirty="0"/>
              <a:t>Wirtschaftsbereiche, wie die Automobil- und Zulieferindustrie stehen vor gewaltigen Veränderungen ihrer Wertschöpfungskette. Das Ausbildungsangebot ist und wird noch weiter von diesen Veränderungen beeinflusst. Es ist deshalb von zentraler Bedeutung, in der Transformation auch für die neuen Beschäftigungsfelder sowie in den neu entstehenden Unternehmen die duale Berufsausbildung zu etablieren. Ausbildungsangebote brauchen aber auch interessierte junge Menschen. </a:t>
            </a:r>
          </a:p>
          <a:p>
            <a:pPr defTabSz="947958">
              <a:defRPr/>
            </a:pPr>
            <a:endParaRPr lang="de-DE" dirty="0"/>
          </a:p>
          <a:p>
            <a:pPr defTabSz="947958">
              <a:defRPr/>
            </a:pPr>
            <a:r>
              <a:rPr lang="de-DE" dirty="0"/>
              <a:t>Dafür müssen die Berufe, in denen ausgebildet wird, eine attraktive Perspektive bieten. Gute Bezahlung und Arbeitsbedingungen sind dafür wesentlich, aber auch die beruflichen Entwicklungsperspektiven. Hier liegt die Verantwortung bei den Arbeitgebern: </a:t>
            </a:r>
          </a:p>
          <a:p>
            <a:pPr defTabSz="947958">
              <a:defRPr/>
            </a:pPr>
            <a:r>
              <a:rPr lang="de-DE" dirty="0"/>
              <a:t>Gute Tarifverträge und berufliche Laubahnkonzepte vom Azubi zum Bachelor und Master Professional machen Berufe und Arbeit interessant. Zudem müssen Unternehmen ihr Ausbildungsplatzangebot grundsätzlich für alle jungen Menschen öffnen. Aktuell steigt die Abiturientenquote an den neu abgeschlossenen Ausbildungsverträgen von Jahr zu Jahr, gleichzeitig wird der Zugang zu Ausbildung für niedrigere Schulabschlüsse immer schwieriger. Und die Förderangebote der Agentur für Arbeit werden nur unzureichend genutzt. </a:t>
            </a:r>
          </a:p>
          <a:p>
            <a:pPr defTabSz="947958">
              <a:defRPr/>
            </a:pPr>
            <a:endParaRPr lang="de-DE" dirty="0"/>
          </a:p>
          <a:p>
            <a:pPr defTabSz="947958">
              <a:defRPr/>
            </a:pPr>
            <a:r>
              <a:rPr lang="de-DE" dirty="0"/>
              <a:t>Darüber hinaus braucht es umfangreiche Optionen, um bestehende Passungsprobleme zu überwinden. Ohne entsprechende Rahmenbedingungen scheinen viele Arbeitgeber die strukturellen Herausforderungen nicht zu bewältigen. Die Politik sollte deshalb den Mut haben, hier steuernd einzugreifen. Der aktuelle Gesetzesentwurf für eine Ausbildungsgarantie leistet das nicht. Notwendig ist eine umlagefinanzierte Ausbildungsgarantie, die Impulse schafft, damit die Wirtschaft der ihr übertragenen Verantwortung für die Ausbildung gerecht wird. Die mehr als 80 Prozent Betriebe, die nicht ausbilden, sollten die Ausbildungskosten der wenigen ausbildenden Betriebe zukünftig mitfinanzieren. Das wäre gerecht und würde ein Impuls geben über eigene Ausbildungsangebote nachzudenken.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5</a:t>
            </a:fld>
            <a:endParaRPr lang="de-DE" dirty="0"/>
          </a:p>
        </p:txBody>
      </p:sp>
    </p:spTree>
    <p:extLst>
      <p:ext uri="{BB962C8B-B14F-4D97-AF65-F5344CB8AC3E}">
        <p14:creationId xmlns:p14="http://schemas.microsoft.com/office/powerpoint/2010/main" val="2217434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6</a:t>
            </a:fld>
            <a:endParaRPr lang="de-DE" dirty="0"/>
          </a:p>
        </p:txBody>
      </p:sp>
    </p:spTree>
    <p:extLst>
      <p:ext uri="{BB962C8B-B14F-4D97-AF65-F5344CB8AC3E}">
        <p14:creationId xmlns:p14="http://schemas.microsoft.com/office/powerpoint/2010/main" val="2932989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Nicht</a:t>
            </a:r>
            <a:r>
              <a:rPr lang="de-DE" baseline="0" dirty="0"/>
              <a:t> nur die geographische Lage, auch die Schulbildung entscheidet über die Chancen auf dem Ausbildungsmarkt. Je niedriger der Abschluss, desto weniger Auswahl. Hauptschüler*innen haben es besonders schwer: Auf 100 Bewerber*innen mit (Fach-)Hochschulreife kommen im Schnitt 468 Ausbildungsplätze. Auf Hauptschüler*innen nur 71 Ausbildungsplätze. D. h. es gibt nicht einmal rechnerisch für jede*n Hauptschulabgänger*in einen Platz.</a:t>
            </a:r>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8</a:t>
            </a:fld>
            <a:endParaRPr lang="de-DE" dirty="0"/>
          </a:p>
        </p:txBody>
      </p:sp>
    </p:spTree>
    <p:extLst>
      <p:ext uri="{BB962C8B-B14F-4D97-AF65-F5344CB8AC3E}">
        <p14:creationId xmlns:p14="http://schemas.microsoft.com/office/powerpoint/2010/main" val="1752090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i="0" kern="1200" baseline="0" dirty="0">
              <a:solidFill>
                <a:schemeClr val="tx1"/>
              </a:solidFill>
              <a:effectLst/>
              <a:latin typeface="Meta IGM" panose="02000503040000020004" pitchFamily="2" charset="0"/>
              <a:ea typeface="+mn-ea"/>
              <a:cs typeface="+mn-cs"/>
            </a:endParaRPr>
          </a:p>
          <a:p>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9</a:t>
            </a:fld>
            <a:endParaRPr lang="de-DE" dirty="0"/>
          </a:p>
        </p:txBody>
      </p:sp>
    </p:spTree>
    <p:extLst>
      <p:ext uri="{BB962C8B-B14F-4D97-AF65-F5344CB8AC3E}">
        <p14:creationId xmlns:p14="http://schemas.microsoft.com/office/powerpoint/2010/main" val="4162473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Hintergrundinfos zu den Zahlen:</a:t>
            </a:r>
          </a:p>
          <a:p>
            <a:endParaRPr lang="de-DE" dirty="0"/>
          </a:p>
          <a:p>
            <a:r>
              <a:rPr lang="de-DE" dirty="0"/>
              <a:t>Im</a:t>
            </a:r>
            <a:r>
              <a:rPr lang="de-DE" baseline="0" dirty="0"/>
              <a:t> Oktober veröffentlicht die Bundesagentur eine Bilanz des Ausbildungsjahres. Grundlage sind die gemeldeten Ausbildungsplätze und Bewerber*innen.</a:t>
            </a:r>
          </a:p>
          <a:p>
            <a:endParaRPr lang="de-DE" baseline="0" dirty="0"/>
          </a:p>
          <a:p>
            <a:endParaRPr lang="de-DE" baseline="0" dirty="0"/>
          </a:p>
          <a:p>
            <a:r>
              <a:rPr lang="de-DE" baseline="0" dirty="0"/>
              <a:t>Im Januar veröffentlicht das Institut für Berufsbildung (BIBB) eine Bilanz auf Grundlage von abgeschlossenen Ausbildungsverträgen.  </a:t>
            </a:r>
          </a:p>
          <a:p>
            <a:endParaRPr lang="de-DE" baseline="0" dirty="0"/>
          </a:p>
          <a:p>
            <a:r>
              <a:rPr lang="de-DE" baseline="0" dirty="0"/>
              <a:t>Auch wenn bei den BA-Zahlen Lücken existieren, kann man damit wunderbar arbeiten.</a:t>
            </a:r>
          </a:p>
          <a:p>
            <a:endParaRPr lang="de-DE" baseline="0" dirty="0"/>
          </a:p>
          <a:p>
            <a:endParaRPr lang="de-DE" baseline="0" dirty="0"/>
          </a:p>
          <a:p>
            <a:endParaRPr lang="de-DE" baseline="0" dirty="0"/>
          </a:p>
          <a:p>
            <a:r>
              <a:rPr lang="de-DE" dirty="0"/>
              <a:t>Hier nochmal der Link: https://statistik.arbeitsagentur.de/DE/Navigation/Statistiken/Interaktive-Statistiken/Ausbildungsmarkt/Ausbildungsmarkt-Nav.html</a:t>
            </a:r>
          </a:p>
          <a:p>
            <a:endParaRPr lang="de-DE" dirty="0"/>
          </a:p>
          <a:p>
            <a:r>
              <a:rPr lang="de-DE" dirty="0"/>
              <a:t>Bei Fragen wendet euch bitte an jan.wilde@igmetall.de</a:t>
            </a:r>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10</a:t>
            </a:fld>
            <a:endParaRPr lang="de-DE" dirty="0"/>
          </a:p>
        </p:txBody>
      </p:sp>
    </p:spTree>
    <p:extLst>
      <p:ext uri="{BB962C8B-B14F-4D97-AF65-F5344CB8AC3E}">
        <p14:creationId xmlns:p14="http://schemas.microsoft.com/office/powerpoint/2010/main" val="3566193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a:extLst>
              <a:ext uri="{FF2B5EF4-FFF2-40B4-BE49-F238E27FC236}">
                <a16:creationId xmlns:a16="http://schemas.microsoft.com/office/drawing/2014/main" id="{D13065D5-9CF7-07C0-E37E-5D384BED16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izenplatzhalter 2">
            <a:extLst>
              <a:ext uri="{FF2B5EF4-FFF2-40B4-BE49-F238E27FC236}">
                <a16:creationId xmlns:a16="http://schemas.microsoft.com/office/drawing/2014/main" id="{6C2FECA0-CC42-7E62-2E96-36EDB63107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dirty="0"/>
              <a:t>Die Arbeitgeber sagen unisono: Es gibt zu wenig</a:t>
            </a:r>
            <a:r>
              <a:rPr lang="de-DE" baseline="0" dirty="0"/>
              <a:t> Bewerber*innen.</a:t>
            </a:r>
          </a:p>
          <a:p>
            <a:endParaRPr lang="de-DE" baseline="0" dirty="0"/>
          </a:p>
          <a:p>
            <a:r>
              <a:rPr lang="de-DE" baseline="0" dirty="0"/>
              <a:t>Ich glaube, so einfach ist das nicht!</a:t>
            </a:r>
          </a:p>
          <a:p>
            <a:endParaRPr lang="de-DE" baseline="0" dirty="0"/>
          </a:p>
          <a:p>
            <a:r>
              <a:rPr lang="de-DE" dirty="0"/>
              <a:t>Es gibt genügend junge Leute, die einen guten Ausbildungsplatz suchen.</a:t>
            </a:r>
          </a:p>
          <a:p>
            <a:r>
              <a:rPr lang="de-DE" dirty="0"/>
              <a:t>Die Frage ist:</a:t>
            </a:r>
            <a:r>
              <a:rPr lang="de-DE" baseline="0" dirty="0"/>
              <a:t> Bekommen Sie auch eine Chance oder werden sie viel zu schnell aussortiert?</a:t>
            </a:r>
          </a:p>
          <a:p>
            <a:endParaRPr lang="de-DE" baseline="0" dirty="0"/>
          </a:p>
          <a:p>
            <a:r>
              <a:rPr lang="de-DE" baseline="0" dirty="0"/>
              <a:t>Es gibt in Deutschland über zwei Millionen junge Menschen unter 35 Jahre ohne Berufsausbildung. Viele davon hängen derzeit in diversen Warteschleifen. Sie würden ein Ausbildungsangebot sicher gerne annehmen. </a:t>
            </a:r>
            <a:endParaRPr lang="de-DE" dirty="0"/>
          </a:p>
        </p:txBody>
      </p:sp>
      <p:sp>
        <p:nvSpPr>
          <p:cNvPr id="33796" name="Foliennummernplatzhalter 3">
            <a:extLst>
              <a:ext uri="{FF2B5EF4-FFF2-40B4-BE49-F238E27FC236}">
                <a16:creationId xmlns:a16="http://schemas.microsoft.com/office/drawing/2014/main" id="{F85BB908-7BE8-6DAC-D57C-71CDB10B54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Meta IGM" panose="02000503040000020004" pitchFamily="2" charset="0"/>
              </a:defRPr>
            </a:lvl1pPr>
            <a:lvl2pPr marL="770216" indent="-296237">
              <a:defRPr sz="1300">
                <a:solidFill>
                  <a:schemeClr val="tx1"/>
                </a:solidFill>
                <a:latin typeface="Meta IGM" panose="02000503040000020004" pitchFamily="2" charset="0"/>
              </a:defRPr>
            </a:lvl2pPr>
            <a:lvl3pPr marL="1184948" indent="-236990">
              <a:defRPr sz="1300">
                <a:solidFill>
                  <a:schemeClr val="tx1"/>
                </a:solidFill>
                <a:latin typeface="Meta IGM" panose="02000503040000020004" pitchFamily="2" charset="0"/>
              </a:defRPr>
            </a:lvl3pPr>
            <a:lvl4pPr marL="1658927" indent="-236990">
              <a:defRPr sz="1300">
                <a:solidFill>
                  <a:schemeClr val="tx1"/>
                </a:solidFill>
                <a:latin typeface="Meta IGM" panose="02000503040000020004" pitchFamily="2" charset="0"/>
              </a:defRPr>
            </a:lvl4pPr>
            <a:lvl5pPr marL="2132907" indent="-236990">
              <a:defRPr sz="1300">
                <a:solidFill>
                  <a:schemeClr val="tx1"/>
                </a:solidFill>
                <a:latin typeface="Meta IGM" panose="02000503040000020004" pitchFamily="2" charset="0"/>
              </a:defRPr>
            </a:lvl5pPr>
            <a:lvl6pPr marL="2606886" indent="-236990" defTabSz="710969" fontAlgn="base">
              <a:spcBef>
                <a:spcPct val="0"/>
              </a:spcBef>
              <a:spcAft>
                <a:spcPct val="0"/>
              </a:spcAft>
              <a:defRPr sz="1300">
                <a:solidFill>
                  <a:schemeClr val="tx1"/>
                </a:solidFill>
                <a:latin typeface="Meta IGM" panose="02000503040000020004" pitchFamily="2" charset="0"/>
              </a:defRPr>
            </a:lvl6pPr>
            <a:lvl7pPr marL="3080865" indent="-236990" defTabSz="710969" fontAlgn="base">
              <a:spcBef>
                <a:spcPct val="0"/>
              </a:spcBef>
              <a:spcAft>
                <a:spcPct val="0"/>
              </a:spcAft>
              <a:defRPr sz="1300">
                <a:solidFill>
                  <a:schemeClr val="tx1"/>
                </a:solidFill>
                <a:latin typeface="Meta IGM" panose="02000503040000020004" pitchFamily="2" charset="0"/>
              </a:defRPr>
            </a:lvl7pPr>
            <a:lvl8pPr marL="3554844" indent="-236990" defTabSz="710969" fontAlgn="base">
              <a:spcBef>
                <a:spcPct val="0"/>
              </a:spcBef>
              <a:spcAft>
                <a:spcPct val="0"/>
              </a:spcAft>
              <a:defRPr sz="1300">
                <a:solidFill>
                  <a:schemeClr val="tx1"/>
                </a:solidFill>
                <a:latin typeface="Meta IGM" panose="02000503040000020004" pitchFamily="2" charset="0"/>
              </a:defRPr>
            </a:lvl8pPr>
            <a:lvl9pPr marL="4028824" indent="-236990" defTabSz="710969" fontAlgn="base">
              <a:spcBef>
                <a:spcPct val="0"/>
              </a:spcBef>
              <a:spcAft>
                <a:spcPct val="0"/>
              </a:spcAft>
              <a:defRPr sz="1300">
                <a:solidFill>
                  <a:schemeClr val="tx1"/>
                </a:solidFill>
                <a:latin typeface="Meta IGM" panose="02000503040000020004" pitchFamily="2" charset="0"/>
              </a:defRPr>
            </a:lvl9pPr>
          </a:lstStyle>
          <a:p>
            <a:pPr fontAlgn="base">
              <a:spcBef>
                <a:spcPct val="0"/>
              </a:spcBef>
              <a:spcAft>
                <a:spcPct val="0"/>
              </a:spcAft>
            </a:pPr>
            <a:fld id="{3F63759F-C819-4A33-8837-A257BE5E90DB}" type="slidenum">
              <a:rPr lang="de-DE" altLang="de-DE" sz="1000"/>
              <a:pPr fontAlgn="base">
                <a:spcBef>
                  <a:spcPct val="0"/>
                </a:spcBef>
                <a:spcAft>
                  <a:spcPct val="0"/>
                </a:spcAft>
              </a:pPr>
              <a:t>11</a:t>
            </a:fld>
            <a:endParaRPr lang="de-DE" altLang="de-DE" sz="1000"/>
          </a:p>
        </p:txBody>
      </p:sp>
    </p:spTree>
    <p:extLst>
      <p:ext uri="{BB962C8B-B14F-4D97-AF65-F5344CB8AC3E}">
        <p14:creationId xmlns:p14="http://schemas.microsoft.com/office/powerpoint/2010/main" val="2690161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3" name="Grafik 3">
            <a:extLst>
              <a:ext uri="{FF2B5EF4-FFF2-40B4-BE49-F238E27FC236}">
                <a16:creationId xmlns:a16="http://schemas.microsoft.com/office/drawing/2014/main" id="{266B4281-5123-2F34-DDA6-ED022DDD0B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71437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0825" y="2374211"/>
            <a:ext cx="6591039" cy="961628"/>
          </a:xfrm>
        </p:spPr>
        <p:txBody>
          <a:bodyPr anchor="ctr"/>
          <a:lstStyle>
            <a:lvl1pPr algn="l">
              <a:defRPr sz="3600" spc="200" baseline="0">
                <a:solidFill>
                  <a:schemeClr val="bg1"/>
                </a:solidFill>
              </a:defRPr>
            </a:lvl1pPr>
          </a:lstStyle>
          <a:p>
            <a:endParaRPr lang="en-US" dirty="0"/>
          </a:p>
        </p:txBody>
      </p:sp>
      <p:sp>
        <p:nvSpPr>
          <p:cNvPr id="15" name="Textplatzhalter 14"/>
          <p:cNvSpPr>
            <a:spLocks noGrp="1"/>
          </p:cNvSpPr>
          <p:nvPr>
            <p:ph type="body" sz="quarter" idx="14"/>
          </p:nvPr>
        </p:nvSpPr>
        <p:spPr>
          <a:xfrm>
            <a:off x="250824" y="3526782"/>
            <a:ext cx="4740561" cy="825212"/>
          </a:xfrm>
        </p:spPr>
        <p:txBody>
          <a:bodyPr wrap="none" lIns="0" tIns="0" rIns="0" bIns="0" anchor="ctr">
            <a:normAutofit/>
          </a:bodyPr>
          <a:lstStyle>
            <a:lvl1pPr marL="0" indent="0">
              <a:buNone/>
              <a:defRPr sz="2000" b="0" i="0" spc="100" baseline="0">
                <a:solidFill>
                  <a:schemeClr val="bg1"/>
                </a:solidFill>
                <a:latin typeface="Meta Head IGM Cond Light" panose="02000506030000020004" pitchFamily="2" charset="77"/>
              </a:defRPr>
            </a:lvl1pPr>
          </a:lstStyle>
          <a:p>
            <a:endParaRPr lang="de-DE" dirty="0"/>
          </a:p>
        </p:txBody>
      </p:sp>
    </p:spTree>
    <p:extLst>
      <p:ext uri="{BB962C8B-B14F-4D97-AF65-F5344CB8AC3E}">
        <p14:creationId xmlns:p14="http://schemas.microsoft.com/office/powerpoint/2010/main" val="2396657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788FC819-93EE-45A3-A8C3-E5693F7967AF}"/>
              </a:ext>
            </a:extLst>
          </p:cNvPr>
          <p:cNvSpPr txBox="1">
            <a:spLocks/>
          </p:cNvSpPr>
          <p:nvPr userDrawn="1"/>
        </p:nvSpPr>
        <p:spPr>
          <a:xfrm>
            <a:off x="4135438" y="4865688"/>
            <a:ext cx="884237" cy="271462"/>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4BFF1675-09DD-4EE1-A859-3AA6A6DD5BB0}"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a:lvl1pPr>
            <a:lvl2pPr>
              <a:defRPr/>
            </a:lvl2pPr>
            <a:lvl3pPr>
              <a:defRPr/>
            </a:lvl3pPr>
            <a:lvl4pPr>
              <a:defRPr/>
            </a:lvl4pPr>
            <a:lvl5pPr>
              <a:defRPr/>
            </a:lvl5pPr>
          </a:lstStyle>
          <a:p>
            <a:pPr lvl="0"/>
            <a:r>
              <a:rPr lang="de-DE"/>
              <a:t>Formatvorlagen des Textmasters bearbeiten</a:t>
            </a:r>
          </a:p>
        </p:txBody>
      </p:sp>
      <p:sp>
        <p:nvSpPr>
          <p:cNvPr id="9" name="Textplatzhalter 8"/>
          <p:cNvSpPr>
            <a:spLocks noGrp="1"/>
          </p:cNvSpPr>
          <p:nvPr>
            <p:ph type="body" sz="quarter" idx="13"/>
          </p:nvPr>
        </p:nvSpPr>
        <p:spPr>
          <a:xfrm>
            <a:off x="250825" y="1022400"/>
            <a:ext cx="4228967" cy="495300"/>
          </a:xfrm>
        </p:spPr>
        <p:txBody>
          <a:bodyPr lIns="0" tIns="0" rIns="0" bIns="0" anchor="ctr">
            <a:noAutofit/>
          </a:bodyPr>
          <a:lstStyle>
            <a:lvl1pPr marL="0" indent="0">
              <a:buNone/>
              <a:defRPr sz="2400" b="0" i="0" spc="100" baseline="0">
                <a:latin typeface="Meta Head IGM Cond Light" panose="02000506030000020004" pitchFamily="2" charset="77"/>
              </a:defRPr>
            </a:lvl1pPr>
          </a:lstStyle>
          <a:p>
            <a:pPr lvl="0"/>
            <a:r>
              <a:rPr lang="de-DE"/>
              <a:t>Mastertextformat bearbeiten</a:t>
            </a:r>
          </a:p>
        </p:txBody>
      </p:sp>
      <p:sp>
        <p:nvSpPr>
          <p:cNvPr id="11" name="Bildplatzhalter 9"/>
          <p:cNvSpPr>
            <a:spLocks noGrp="1"/>
          </p:cNvSpPr>
          <p:nvPr>
            <p:ph type="pic" sz="quarter" idx="14"/>
          </p:nvPr>
        </p:nvSpPr>
        <p:spPr>
          <a:xfrm>
            <a:off x="4745736" y="1080001"/>
            <a:ext cx="4147439" cy="3361632"/>
          </a:xfrm>
          <a:solidFill>
            <a:schemeClr val="accent6"/>
          </a:solidFill>
        </p:spPr>
        <p:txBody>
          <a:bodyPr lIns="0" tIns="0" rIns="0" bIns="0" rtlCol="0" anchor="ctr">
            <a:noAutofit/>
          </a:bodyPr>
          <a:lstStyle>
            <a:lvl1pPr marL="0" indent="0" algn="ctr">
              <a:buNone/>
              <a:defRPr/>
            </a:lvl1pPr>
          </a:lstStyle>
          <a:p>
            <a:pPr lvl="0"/>
            <a:r>
              <a:rPr lang="de-DE" noProof="0"/>
              <a:t>Bild durch Klicken auf Symbol hinzufügen</a:t>
            </a:r>
            <a:endParaRPr lang="de-DE" noProof="0" dirty="0"/>
          </a:p>
        </p:txBody>
      </p:sp>
      <p:sp>
        <p:nvSpPr>
          <p:cNvPr id="12" name="Title 1"/>
          <p:cNvSpPr>
            <a:spLocks noGrp="1"/>
          </p:cNvSpPr>
          <p:nvPr>
            <p:ph type="title"/>
          </p:nvPr>
        </p:nvSpPr>
        <p:spPr>
          <a:xfrm>
            <a:off x="250825" y="388800"/>
            <a:ext cx="4228967" cy="47217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361028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4BF0A98A-B60B-F865-18D0-8628CBCE63E8}"/>
              </a:ext>
            </a:extLst>
          </p:cNvPr>
          <p:cNvSpPr txBox="1">
            <a:spLocks/>
          </p:cNvSpPr>
          <p:nvPr userDrawn="1"/>
        </p:nvSpPr>
        <p:spPr>
          <a:xfrm>
            <a:off x="4135438" y="4865688"/>
            <a:ext cx="884237" cy="271462"/>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8693E93F-7BAB-4A34-B6A8-E43204FE88AE}"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12" name="Title 1"/>
          <p:cNvSpPr>
            <a:spLocks noGrp="1"/>
          </p:cNvSpPr>
          <p:nvPr>
            <p:ph type="title"/>
          </p:nvPr>
        </p:nvSpPr>
        <p:spPr>
          <a:xfrm>
            <a:off x="250825" y="388800"/>
            <a:ext cx="4228967" cy="472175"/>
          </a:xfrm>
        </p:spPr>
        <p:txBody>
          <a:bodyPr/>
          <a:lstStyle>
            <a:lvl1pPr>
              <a:defRPr spc="200" baseline="0"/>
            </a:lvl1pPr>
          </a:lstStyle>
          <a:p>
            <a:r>
              <a:rPr lang="de-DE" dirty="0"/>
              <a:t>M</a:t>
            </a:r>
            <a:endParaRPr lang="en-US" dirty="0"/>
          </a:p>
        </p:txBody>
      </p:sp>
      <p:sp>
        <p:nvSpPr>
          <p:cNvPr id="13" name="SmartArt-Platzhalter 3"/>
          <p:cNvSpPr>
            <a:spLocks noGrp="1"/>
          </p:cNvSpPr>
          <p:nvPr>
            <p:ph type="dgm" sz="quarter" idx="15"/>
          </p:nvPr>
        </p:nvSpPr>
        <p:spPr>
          <a:xfrm>
            <a:off x="250825" y="1616400"/>
            <a:ext cx="8642350" cy="2701925"/>
          </a:xfrm>
        </p:spPr>
        <p:txBody>
          <a:bodyPr rtlCol="0">
            <a:normAutofit/>
          </a:bodyPr>
          <a:lstStyle>
            <a:lvl1pPr marL="0" indent="0">
              <a:buNone/>
              <a:defRPr/>
            </a:lvl1pPr>
          </a:lstStyle>
          <a:p>
            <a:pPr lvl="0"/>
            <a:r>
              <a:rPr lang="de-DE" noProof="0" dirty="0"/>
              <a:t>Klicken Sie auf das Symbol, um die SmartArt-Grafik hinzuzufügen</a:t>
            </a:r>
          </a:p>
        </p:txBody>
      </p:sp>
    </p:spTree>
    <p:extLst>
      <p:ext uri="{BB962C8B-B14F-4D97-AF65-F5344CB8AC3E}">
        <p14:creationId xmlns:p14="http://schemas.microsoft.com/office/powerpoint/2010/main" val="973962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elfolie mit Bild">
    <p:spTree>
      <p:nvGrpSpPr>
        <p:cNvPr id="1" name=""/>
        <p:cNvGrpSpPr/>
        <p:nvPr/>
      </p:nvGrpSpPr>
      <p:grpSpPr>
        <a:xfrm>
          <a:off x="0" y="0"/>
          <a:ext cx="0" cy="0"/>
          <a:chOff x="0" y="0"/>
          <a:chExt cx="0" cy="0"/>
        </a:xfrm>
      </p:grpSpPr>
      <p:pic>
        <p:nvPicPr>
          <p:cNvPr id="9" name="Grafik 8" descr="Ein Bild, das Text, Zubehör enthält.&#10;&#10;Automatisch generierte Beschreibung">
            <a:extLst>
              <a:ext uri="{FF2B5EF4-FFF2-40B4-BE49-F238E27FC236}">
                <a16:creationId xmlns:a16="http://schemas.microsoft.com/office/drawing/2014/main" id="{48438D42-35E2-ACB0-9929-79EE9011F7C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842847" y="-1100038"/>
            <a:ext cx="7848873" cy="5164038"/>
          </a:xfrm>
          <a:prstGeom prst="rect">
            <a:avLst/>
          </a:prstGeom>
        </p:spPr>
      </p:pic>
      <p:pic>
        <p:nvPicPr>
          <p:cNvPr id="4" name="Grafik 4">
            <a:extLst>
              <a:ext uri="{FF2B5EF4-FFF2-40B4-BE49-F238E27FC236}">
                <a16:creationId xmlns:a16="http://schemas.microsoft.com/office/drawing/2014/main" id="{BFB7C85F-89C4-8183-BECF-6D33AEEF6F63}"/>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35">
            <a:extLst>
              <a:ext uri="{FF2B5EF4-FFF2-40B4-BE49-F238E27FC236}">
                <a16:creationId xmlns:a16="http://schemas.microsoft.com/office/drawing/2014/main" id="{30CF16F1-8F76-6CCC-8578-A4A086765A1D}"/>
              </a:ext>
            </a:extLst>
          </p:cNvPr>
          <p:cNvSpPr/>
          <p:nvPr userDrawn="1"/>
        </p:nvSpPr>
        <p:spPr>
          <a:xfrm rot="3786198">
            <a:off x="6695281" y="1874045"/>
            <a:ext cx="1743075" cy="4430712"/>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350" dirty="0"/>
          </a:p>
        </p:txBody>
      </p:sp>
      <p:pic>
        <p:nvPicPr>
          <p:cNvPr id="6" name="Grafik 7">
            <a:extLst>
              <a:ext uri="{FF2B5EF4-FFF2-40B4-BE49-F238E27FC236}">
                <a16:creationId xmlns:a16="http://schemas.microsoft.com/office/drawing/2014/main" id="{FB396BA2-1D50-D212-65CA-1DD3B9B74B7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2263" y="879475"/>
            <a:ext cx="7194551"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8">
            <a:extLst>
              <a:ext uri="{FF2B5EF4-FFF2-40B4-BE49-F238E27FC236}">
                <a16:creationId xmlns:a16="http://schemas.microsoft.com/office/drawing/2014/main" id="{BAEB7358-EBE4-0603-9691-3A3E17FF0D27}"/>
              </a:ext>
            </a:extLst>
          </p:cNvPr>
          <p:cNvSpPr txBox="1">
            <a:spLocks noChangeArrowheads="1"/>
          </p:cNvSpPr>
          <p:nvPr userDrawn="1"/>
        </p:nvSpPr>
        <p:spPr bwMode="auto">
          <a:xfrm rot="16200000">
            <a:off x="8128794" y="1278732"/>
            <a:ext cx="187642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Frank Rumpenhorst</a:t>
            </a:r>
          </a:p>
        </p:txBody>
      </p:sp>
      <p:sp>
        <p:nvSpPr>
          <p:cNvPr id="2" name="Title 1"/>
          <p:cNvSpPr>
            <a:spLocks noGrp="1"/>
          </p:cNvSpPr>
          <p:nvPr>
            <p:ph type="ctrTitle"/>
          </p:nvPr>
        </p:nvSpPr>
        <p:spPr>
          <a:xfrm>
            <a:off x="250825" y="2876550"/>
            <a:ext cx="4859057" cy="1541626"/>
          </a:xfrm>
        </p:spPr>
        <p:txBody>
          <a:bodyPr anchor="b"/>
          <a:lstStyle>
            <a:lvl1pPr algn="l">
              <a:defRPr sz="3500" b="1" i="0" spc="200" baseline="0">
                <a:solidFill>
                  <a:schemeClr val="bg1"/>
                </a:solidFill>
                <a:latin typeface="Meta Head IGM Cond Black" panose="02000506030000020004" pitchFamily="2" charset="77"/>
              </a:defRPr>
            </a:lvl1pPr>
          </a:lstStyle>
          <a:p>
            <a:r>
              <a:rPr lang="de-DE"/>
              <a:t>Mastertitelformat bearbeiten</a:t>
            </a:r>
            <a:endParaRPr lang="en-US" dirty="0"/>
          </a:p>
        </p:txBody>
      </p:sp>
      <p:sp>
        <p:nvSpPr>
          <p:cNvPr id="15" name="Textplatzhalter 14"/>
          <p:cNvSpPr>
            <a:spLocks noGrp="1"/>
          </p:cNvSpPr>
          <p:nvPr>
            <p:ph type="body" sz="quarter" idx="14"/>
          </p:nvPr>
        </p:nvSpPr>
        <p:spPr>
          <a:xfrm>
            <a:off x="250825" y="4430210"/>
            <a:ext cx="2514146" cy="379256"/>
          </a:xfrm>
        </p:spPr>
        <p:txBody>
          <a:bodyPr wrap="none" lIns="0" tIns="0" rIns="0" bIns="0" anchor="ctr">
            <a:normAutofit/>
          </a:bodyPr>
          <a:lstStyle>
            <a:lvl1pPr marL="0" indent="0">
              <a:buNone/>
              <a:defRPr sz="2100" b="0" i="0" spc="100" baseline="0">
                <a:solidFill>
                  <a:schemeClr val="bg1"/>
                </a:solidFill>
                <a:latin typeface="Meta Head IGM Cond Light" panose="02000506030000020004" pitchFamily="2" charset="77"/>
              </a:defRPr>
            </a:lvl1pPr>
          </a:lstStyle>
          <a:p>
            <a:pPr lvl="0"/>
            <a:r>
              <a:rPr lang="de-DE" dirty="0"/>
              <a:t>Mastertextformat bearbeiten</a:t>
            </a:r>
          </a:p>
        </p:txBody>
      </p:sp>
    </p:spTree>
    <p:extLst>
      <p:ext uri="{BB962C8B-B14F-4D97-AF65-F5344CB8AC3E}">
        <p14:creationId xmlns:p14="http://schemas.microsoft.com/office/powerpoint/2010/main" val="2256141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028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143750" cy="5143500"/>
          </a:xfrm>
          <a:prstGeom prst="rect">
            <a:avLst/>
          </a:prstGeom>
        </p:spPr>
      </p:pic>
      <p:sp>
        <p:nvSpPr>
          <p:cNvPr id="2" name="Title 1"/>
          <p:cNvSpPr>
            <a:spLocks noGrp="1"/>
          </p:cNvSpPr>
          <p:nvPr>
            <p:ph type="ctrTitle"/>
          </p:nvPr>
        </p:nvSpPr>
        <p:spPr>
          <a:xfrm>
            <a:off x="250825" y="2374211"/>
            <a:ext cx="6591039" cy="961628"/>
          </a:xfrm>
        </p:spPr>
        <p:txBody>
          <a:bodyPr anchor="ctr" anchorCtr="0"/>
          <a:lstStyle>
            <a:lvl1pPr algn="l">
              <a:defRPr sz="3600" spc="200" baseline="0">
                <a:solidFill>
                  <a:schemeClr val="bg1"/>
                </a:solidFill>
              </a:defRPr>
            </a:lvl1pPr>
          </a:lstStyle>
          <a:p>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p:nvPr>
        </p:nvSpPr>
        <p:spPr>
          <a:xfrm>
            <a:off x="250824" y="3526782"/>
            <a:ext cx="4740561" cy="825212"/>
          </a:xfrm>
        </p:spPr>
        <p:txBody>
          <a:bodyPr wrap="none" lIns="0" tIns="0" rIns="0" bIns="0" anchor="ctr" anchorCtr="0">
            <a:normAutofit/>
          </a:bodyPr>
          <a:lstStyle>
            <a:lvl1pPr marL="0" indent="0">
              <a:buNone/>
              <a:defRPr sz="2000" b="0" i="0" spc="100" baseline="0">
                <a:solidFill>
                  <a:schemeClr val="bg1"/>
                </a:solidFill>
                <a:latin typeface="Meta Head IGM Cond Light" panose="02000506030000020004" pitchFamily="2" charset="77"/>
              </a:defRPr>
            </a:lvl1pPr>
          </a:lstStyle>
          <a:p>
            <a:endParaRPr lang="de-DE" dirty="0"/>
          </a:p>
        </p:txBody>
      </p:sp>
    </p:spTree>
    <p:extLst>
      <p:ext uri="{BB962C8B-B14F-4D97-AF65-F5344CB8AC3E}">
        <p14:creationId xmlns:p14="http://schemas.microsoft.com/office/powerpoint/2010/main" val="3468905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3" name="Content Placeholder 2"/>
          <p:cNvSpPr>
            <a:spLocks noGrp="1"/>
          </p:cNvSpPr>
          <p:nvPr>
            <p:ph idx="1"/>
          </p:nvPr>
        </p:nvSpPr>
        <p:spPr>
          <a:xfrm>
            <a:off x="250825" y="1616400"/>
            <a:ext cx="8642349" cy="2119409"/>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Meta IGM" panose="02000503040000020004" pitchFamily="2" charset="0"/>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5" y="1022400"/>
            <a:ext cx="8642349" cy="495300"/>
          </a:xfrm>
        </p:spPr>
        <p:txBody>
          <a:bodyPr lIns="0" tIns="0" rIns="0" bIns="0" anchor="ctr" anchorCtr="0">
            <a:noAutofit/>
          </a:bodyPr>
          <a:lstStyle>
            <a:lvl1pPr marL="0" indent="0">
              <a:buNone/>
              <a:defRPr sz="2400" b="0" i="0" spc="100" baseline="0">
                <a:latin typeface="Meta Head IGM Cond Light" panose="02000506030000020004" pitchFamily="2" charset="0"/>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7" y="4865409"/>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863060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4" name="Textfeld 3"/>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3300083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5" name="Textfeld 4"/>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3989002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5" name="Textfeld 4"/>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3148164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5" name="Textfeld 4"/>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1435339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01FEEEAA-BFC5-C7B1-841A-6EBAC817836A}"/>
              </a:ext>
            </a:extLst>
          </p:cNvPr>
          <p:cNvSpPr txBox="1">
            <a:spLocks/>
          </p:cNvSpPr>
          <p:nvPr userDrawn="1"/>
        </p:nvSpPr>
        <p:spPr>
          <a:xfrm>
            <a:off x="4135438" y="4865688"/>
            <a:ext cx="884237" cy="271462"/>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0561B599-BDCF-4EEE-BD00-A52D6F908549}"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2" name="Title 1"/>
          <p:cNvSpPr>
            <a:spLocks noGrp="1"/>
          </p:cNvSpPr>
          <p:nvPr>
            <p:ph type="title"/>
          </p:nvPr>
        </p:nvSpPr>
        <p:spPr>
          <a:xfrm>
            <a:off x="250825" y="388800"/>
            <a:ext cx="8642349" cy="454025"/>
          </a:xfrm>
        </p:spPr>
        <p:txBody>
          <a:bodyPr/>
          <a:lstStyle>
            <a:lvl1pPr>
              <a:defRPr spc="200" baseline="0"/>
            </a:lvl1pPr>
          </a:lstStyle>
          <a:p>
            <a:r>
              <a:rPr lang="de-DE" dirty="0"/>
              <a:t>Mastertitelformat bearbeiten</a:t>
            </a:r>
            <a:endParaRPr lang="en-US" dirty="0"/>
          </a:p>
        </p:txBody>
      </p:sp>
      <p:sp>
        <p:nvSpPr>
          <p:cNvPr id="3" name="Content Placeholder 2"/>
          <p:cNvSpPr>
            <a:spLocks noGrp="1"/>
          </p:cNvSpPr>
          <p:nvPr>
            <p:ph idx="1"/>
          </p:nvPr>
        </p:nvSpPr>
        <p:spPr>
          <a:xfrm>
            <a:off x="250825" y="1616400"/>
            <a:ext cx="8642349" cy="2119409"/>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Meta IGM" panose="02000503040000020004" pitchFamily="2" charset="0"/>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dirty="0"/>
              <a:t>Formatvorlagen des Textmasters bearbeiten</a:t>
            </a:r>
          </a:p>
        </p:txBody>
      </p:sp>
      <p:sp>
        <p:nvSpPr>
          <p:cNvPr id="9" name="Textplatzhalter 8"/>
          <p:cNvSpPr>
            <a:spLocks noGrp="1"/>
          </p:cNvSpPr>
          <p:nvPr>
            <p:ph type="body" sz="quarter" idx="13"/>
          </p:nvPr>
        </p:nvSpPr>
        <p:spPr>
          <a:xfrm>
            <a:off x="250825" y="1022400"/>
            <a:ext cx="8642349" cy="495300"/>
          </a:xfrm>
        </p:spPr>
        <p:txBody>
          <a:bodyPr lIns="0" tIns="0" rIns="0" bIns="0" anchor="ctr">
            <a:noAutofit/>
          </a:bodyPr>
          <a:lstStyle>
            <a:lvl1pPr marL="0" indent="0">
              <a:buNone/>
              <a:defRPr sz="2400" b="0" i="0" spc="100" baseline="0">
                <a:latin typeface="Meta Head IGM Cond Light" panose="02000506030000020004" pitchFamily="2" charset="0"/>
              </a:defRPr>
            </a:lvl1pPr>
          </a:lstStyle>
          <a:p>
            <a:pPr lvl="0"/>
            <a:r>
              <a:rPr lang="de-DE"/>
              <a:t>Mastertextformat bearbeiten</a:t>
            </a:r>
          </a:p>
        </p:txBody>
      </p:sp>
    </p:spTree>
    <p:extLst>
      <p:ext uri="{BB962C8B-B14F-4D97-AF65-F5344CB8AC3E}">
        <p14:creationId xmlns:p14="http://schemas.microsoft.com/office/powerpoint/2010/main" val="2809428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b="0" i="0">
                <a:latin typeface="Meta IGM" panose="02000503040000020004" pitchFamily="2" charset="0"/>
              </a:defRPr>
            </a:lvl1pPr>
            <a:lvl2pPr>
              <a:defRPr/>
            </a:lvl2pPr>
            <a:lvl3pPr>
              <a:defRPr/>
            </a:lvl3pPr>
            <a:lvl4pPr>
              <a:defRPr/>
            </a:lvl4pPr>
            <a:lvl5pPr>
              <a:defRPr/>
            </a:lvl5pPr>
          </a:lstStyle>
          <a:p>
            <a:pPr lvl="0"/>
            <a:r>
              <a:rPr lang="de-DE" dirty="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022400"/>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9764"/>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388800"/>
            <a:ext cx="4228967" cy="472175"/>
          </a:xfrm>
        </p:spPr>
        <p:txBody>
          <a:bodyPr/>
          <a:lstStyle>
            <a:lvl1pPr>
              <a:defRPr spc="200" baseline="0"/>
            </a:lvl1pPr>
          </a:lstStyle>
          <a:p>
            <a:r>
              <a:rPr lang="de-DE" dirty="0"/>
              <a:t>TITEL BEARBEITEN</a:t>
            </a:r>
            <a:endParaRPr lang="en-US" dirty="0"/>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a:t>Bild durch Klicken auf Symbol hinzufügen</a:t>
            </a:r>
            <a:endParaRPr lang="de-DE" dirty="0"/>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a:t>Bild durch Klicken auf Symbol hinzufügen</a:t>
            </a:r>
            <a:endParaRPr lang="de-DE" dirty="0"/>
          </a:p>
        </p:txBody>
      </p:sp>
      <p:sp>
        <p:nvSpPr>
          <p:cNvPr id="17" name="Rechteck 16">
            <a:extLst>
              <a:ext uri="{FF2B5EF4-FFF2-40B4-BE49-F238E27FC236}">
                <a16:creationId xmlns:a16="http://schemas.microsoft.com/office/drawing/2014/main" id="{328332BA-1E60-C547-87CF-B32F3589022F}"/>
              </a:ext>
            </a:extLst>
          </p:cNvPr>
          <p:cNvSpPr/>
          <p:nvPr userDrawn="1"/>
        </p:nvSpPr>
        <p:spPr>
          <a:xfrm>
            <a:off x="5250569" y="3766384"/>
            <a:ext cx="3791420" cy="3543684"/>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Tree>
    <p:extLst>
      <p:ext uri="{BB962C8B-B14F-4D97-AF65-F5344CB8AC3E}">
        <p14:creationId xmlns:p14="http://schemas.microsoft.com/office/powerpoint/2010/main" val="2604650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a:lvl1pPr>
            <a:lvl2pPr>
              <a:defRPr/>
            </a:lvl2pPr>
            <a:lvl3pPr>
              <a:defRPr/>
            </a:lvl3pPr>
            <a:lvl4pPr>
              <a:defRPr/>
            </a:lvl4pPr>
            <a:lvl5pPr>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022400"/>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6" y="1080001"/>
            <a:ext cx="4147439" cy="3361632"/>
          </a:xfrm>
          <a:solidFill>
            <a:schemeClr val="accent6"/>
          </a:solidFill>
        </p:spPr>
        <p:txBody>
          <a:bodyPr lIns="0" tIns="0" rIns="0" bIns="0" anchor="ctr">
            <a:noAutofit/>
          </a:bodyPr>
          <a:lstStyle>
            <a:lvl1pPr marL="0" indent="0" algn="ctr">
              <a:buNone/>
              <a:defRPr/>
            </a:lvl1pPr>
          </a:lstStyle>
          <a:p>
            <a:r>
              <a:rPr lang="de-DE"/>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5408"/>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388800"/>
            <a:ext cx="4228967" cy="472175"/>
          </a:xfrm>
        </p:spPr>
        <p:txBody>
          <a:bodyPr/>
          <a:lstStyle>
            <a:lvl1pPr>
              <a:defRPr spc="200" baseline="0"/>
            </a:lvl1pPr>
          </a:lstStyle>
          <a:p>
            <a:r>
              <a:rPr lang="de-DE" dirty="0"/>
              <a:t>TITEL BEARBEITEN</a:t>
            </a:r>
            <a:endParaRPr lang="en-US" dirty="0"/>
          </a:p>
        </p:txBody>
      </p:sp>
    </p:spTree>
    <p:extLst>
      <p:ext uri="{BB962C8B-B14F-4D97-AF65-F5344CB8AC3E}">
        <p14:creationId xmlns:p14="http://schemas.microsoft.com/office/powerpoint/2010/main" val="1656450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540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388800"/>
            <a:ext cx="4228967" cy="472175"/>
          </a:xfrm>
        </p:spPr>
        <p:txBody>
          <a:bodyPr/>
          <a:lstStyle>
            <a:lvl1pPr>
              <a:defRPr spc="20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1616400"/>
            <a:ext cx="8642350" cy="2701925"/>
          </a:xfrm>
        </p:spPr>
        <p:txBody>
          <a:bodyPr/>
          <a:lstStyle>
            <a:lvl1pPr marL="0" indent="0">
              <a:buNone/>
              <a:defRPr/>
            </a:lvl1pPr>
          </a:lstStyle>
          <a:p>
            <a:r>
              <a:rPr lang="de-DE" dirty="0"/>
              <a:t>Klicken Sie auf das Symbol, um die SmartArt-Grafik hinzuzufügen</a:t>
            </a:r>
          </a:p>
        </p:txBody>
      </p:sp>
    </p:spTree>
    <p:extLst>
      <p:ext uri="{BB962C8B-B14F-4D97-AF65-F5344CB8AC3E}">
        <p14:creationId xmlns:p14="http://schemas.microsoft.com/office/powerpoint/2010/main" val="2884464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elfolie mit Bild">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email">
            <a:extLst>
              <a:ext uri="{28A0092B-C50C-407E-A947-70E740481C1C}">
                <a14:useLocalDpi xmlns:a14="http://schemas.microsoft.com/office/drawing/2010/main" val="0"/>
              </a:ext>
            </a:extLst>
          </a:blip>
          <a:srcRect b="6186"/>
          <a:stretch/>
        </p:blipFill>
        <p:spPr>
          <a:xfrm>
            <a:off x="-34095" y="-1031358"/>
            <a:ext cx="9178095" cy="5741581"/>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36" name="Rechteck 35">
            <a:extLst>
              <a:ext uri="{FF2B5EF4-FFF2-40B4-BE49-F238E27FC236}">
                <a16:creationId xmlns:a16="http://schemas.microsoft.com/office/drawing/2014/main" id="{551D7B0F-DCAE-5B45-A92D-07BA8B987DC0}"/>
              </a:ext>
            </a:extLst>
          </p:cNvPr>
          <p:cNvSpPr/>
          <p:nvPr userDrawn="1"/>
        </p:nvSpPr>
        <p:spPr>
          <a:xfrm rot="3786198">
            <a:off x="6657640" y="1960426"/>
            <a:ext cx="2010270" cy="5284577"/>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4"/>
          <a:stretch>
            <a:fillRect/>
          </a:stretch>
        </p:blipFill>
        <p:spPr>
          <a:xfrm>
            <a:off x="-322921" y="880174"/>
            <a:ext cx="7195433" cy="6661461"/>
          </a:xfrm>
          <a:prstGeom prst="rect">
            <a:avLst/>
          </a:prstGeom>
        </p:spPr>
      </p:pic>
      <p:sp>
        <p:nvSpPr>
          <p:cNvPr id="2" name="Title 1"/>
          <p:cNvSpPr>
            <a:spLocks noGrp="1"/>
          </p:cNvSpPr>
          <p:nvPr>
            <p:ph type="ctrTitle" hasCustomPrompt="1"/>
          </p:nvPr>
        </p:nvSpPr>
        <p:spPr>
          <a:xfrm>
            <a:off x="250825" y="2876550"/>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0"/>
            <a:ext cx="2514146" cy="37925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
        <p:nvSpPr>
          <p:cNvPr id="3" name="Textfeld 2"/>
          <p:cNvSpPr txBox="1"/>
          <p:nvPr userDrawn="1"/>
        </p:nvSpPr>
        <p:spPr>
          <a:xfrm rot="16200000">
            <a:off x="8128550" y="1279721"/>
            <a:ext cx="1876926" cy="184666"/>
          </a:xfrm>
          <a:prstGeom prst="rect">
            <a:avLst/>
          </a:prstGeom>
          <a:noFill/>
        </p:spPr>
        <p:txBody>
          <a:bodyPr wrap="square" rtlCol="0">
            <a:spAutoFit/>
          </a:bodyPr>
          <a:lstStyle/>
          <a:p>
            <a:r>
              <a:rPr lang="de-DE" sz="600" dirty="0">
                <a:solidFill>
                  <a:schemeClr val="bg1"/>
                </a:solidFill>
              </a:rPr>
              <a:t>Foto: Thomas</a:t>
            </a:r>
            <a:r>
              <a:rPr lang="de-DE" sz="600" baseline="0" dirty="0">
                <a:solidFill>
                  <a:schemeClr val="bg1"/>
                </a:solidFill>
              </a:rPr>
              <a:t> Range</a:t>
            </a:r>
            <a:endParaRPr lang="de-DE" sz="600" dirty="0">
              <a:solidFill>
                <a:schemeClr val="bg1"/>
              </a:solidFill>
            </a:endParaRPr>
          </a:p>
        </p:txBody>
      </p:sp>
    </p:spTree>
    <p:extLst>
      <p:ext uri="{BB962C8B-B14F-4D97-AF65-F5344CB8AC3E}">
        <p14:creationId xmlns:p14="http://schemas.microsoft.com/office/powerpoint/2010/main" val="2960422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el und Inhal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50827" y="2117189"/>
            <a:ext cx="8642349" cy="2301390"/>
          </a:xfrm>
        </p:spPr>
        <p:txBody>
          <a:bodyPr lIns="0" tIns="0" rIns="0" bIns="0">
            <a:normAutofit/>
          </a:bodyPr>
          <a:lstStyle>
            <a:lvl1pPr marL="280797" indent="-279447">
              <a:spcBef>
                <a:spcPts val="750"/>
              </a:spcBef>
              <a:buSzPct val="90000"/>
              <a:buFontTx/>
              <a:buBlip>
                <a:blip r:embed="rId3"/>
              </a:buBlip>
              <a:defRPr sz="1800" b="0" i="0">
                <a:solidFill>
                  <a:srgbClr val="3C3C3B"/>
                </a:solidFill>
                <a:latin typeface="Meta IGM" panose="02000503040000020004" pitchFamily="2" charset="0"/>
              </a:defRPr>
            </a:lvl1pPr>
            <a:lvl2pPr marL="586344" indent="-279447">
              <a:spcBef>
                <a:spcPts val="750"/>
              </a:spcBef>
              <a:buSzPct val="90000"/>
              <a:buFontTx/>
              <a:buBlip>
                <a:blip r:embed="rId3"/>
              </a:buBlip>
              <a:defRPr sz="1800" b="0" i="0">
                <a:solidFill>
                  <a:srgbClr val="3C3C3B"/>
                </a:solidFill>
                <a:latin typeface="Meta IGM" panose="02000503040000020004" pitchFamily="2" charset="0"/>
              </a:defRPr>
            </a:lvl2pPr>
            <a:lvl3pPr marL="899541" indent="-285747">
              <a:spcBef>
                <a:spcPts val="750"/>
              </a:spcBef>
              <a:buFontTx/>
              <a:buBlip>
                <a:blip r:embed="rId3"/>
              </a:buBlip>
              <a:defRPr b="0" i="0">
                <a:solidFill>
                  <a:srgbClr val="3C3C3B"/>
                </a:solidFill>
                <a:latin typeface="Meta IGM" panose="02000503040000020004" pitchFamily="2" charset="0"/>
              </a:defRPr>
            </a:lvl3pPr>
            <a:lvl4pPr marL="1200138" indent="-279447">
              <a:spcBef>
                <a:spcPts val="750"/>
              </a:spcBef>
              <a:buFontTx/>
              <a:buBlip>
                <a:blip r:embed="rId3"/>
              </a:buBlip>
              <a:defRPr b="0" i="0">
                <a:solidFill>
                  <a:srgbClr val="3C3C3B"/>
                </a:solidFill>
                <a:latin typeface="Meta IGM" panose="02000503040000020004" pitchFamily="2" charset="0"/>
              </a:defRPr>
            </a:lvl4pPr>
            <a:lvl5pPr marL="1471036">
              <a:spcBef>
                <a:spcPts val="750"/>
              </a:spcBef>
              <a:defRPr b="0" i="0">
                <a:solidFill>
                  <a:srgbClr val="3C3C3B"/>
                </a:solidFill>
                <a:latin typeface="Meta IGM" panose="02000503040000020004" pitchFamily="2" charset="0"/>
              </a:defRPr>
            </a:lvl5pPr>
          </a:lstStyle>
          <a:p>
            <a:pPr lvl="0"/>
            <a:r>
              <a:rPr lang="de-DE" dirty="0"/>
              <a:t>Text einfügen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9"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3"/>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900" b="0" i="0" smtClean="0">
                <a:latin typeface="Meta IGM" panose="02000503040000020004" pitchFamily="2" charset="0"/>
              </a:rPr>
              <a:pPr algn="ctr"/>
              <a:t>‹Nr.›</a:t>
            </a:fld>
            <a:endParaRPr lang="de-DE" sz="900" b="0" i="0" dirty="0">
              <a:latin typeface="Meta IGM" panose="02000503040000020004" pitchFamily="2" charset="0"/>
            </a:endParaRPr>
          </a:p>
        </p:txBody>
      </p:sp>
      <p:pic>
        <p:nvPicPr>
          <p:cNvPr id="12" name="Grafik 11">
            <a:extLst>
              <a:ext uri="{FF2B5EF4-FFF2-40B4-BE49-F238E27FC236}">
                <a16:creationId xmlns:a16="http://schemas.microsoft.com/office/drawing/2014/main" id="{CBB543E3-C06D-D74B-96FE-7BC5AD41491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0827" y="297048"/>
            <a:ext cx="1518979" cy="541549"/>
          </a:xfrm>
          <a:prstGeom prst="rect">
            <a:avLst/>
          </a:prstGeom>
        </p:spPr>
      </p:pic>
      <p:sp>
        <p:nvSpPr>
          <p:cNvPr id="13" name="Title 1">
            <a:extLst>
              <a:ext uri="{FF2B5EF4-FFF2-40B4-BE49-F238E27FC236}">
                <a16:creationId xmlns:a16="http://schemas.microsoft.com/office/drawing/2014/main" id="{8781DB79-A90E-D543-8E04-020925942DE6}"/>
              </a:ext>
            </a:extLst>
          </p:cNvPr>
          <p:cNvSpPr>
            <a:spLocks noGrp="1"/>
          </p:cNvSpPr>
          <p:nvPr>
            <p:ph type="title" hasCustomPrompt="1"/>
          </p:nvPr>
        </p:nvSpPr>
        <p:spPr>
          <a:xfrm>
            <a:off x="250827" y="1100868"/>
            <a:ext cx="4321174" cy="454025"/>
          </a:xfrm>
        </p:spPr>
        <p:txBody>
          <a:bodyPr/>
          <a:lstStyle>
            <a:lvl1pPr>
              <a:defRPr spc="200" baseline="0"/>
            </a:lvl1pPr>
          </a:lstStyle>
          <a:p>
            <a:r>
              <a:rPr lang="de-DE" dirty="0"/>
              <a:t>TITEL BEARBEITEN</a:t>
            </a:r>
            <a:endParaRPr lang="en-US" dirty="0"/>
          </a:p>
        </p:txBody>
      </p:sp>
      <p:sp>
        <p:nvSpPr>
          <p:cNvPr id="14" name="Textplatzhalter 8">
            <a:extLst>
              <a:ext uri="{FF2B5EF4-FFF2-40B4-BE49-F238E27FC236}">
                <a16:creationId xmlns:a16="http://schemas.microsoft.com/office/drawing/2014/main" id="{876BFC60-1346-374B-BC22-C8AAC094037D}"/>
              </a:ext>
            </a:extLst>
          </p:cNvPr>
          <p:cNvSpPr>
            <a:spLocks noGrp="1"/>
          </p:cNvSpPr>
          <p:nvPr>
            <p:ph type="body" sz="quarter" idx="13" hasCustomPrompt="1"/>
          </p:nvPr>
        </p:nvSpPr>
        <p:spPr>
          <a:xfrm>
            <a:off x="250827" y="1633267"/>
            <a:ext cx="3127804" cy="299159"/>
          </a:xfrm>
          <a:noFill/>
          <a:effectLst/>
        </p:spPr>
        <p:txBody>
          <a:bodyPr wrap="square" lIns="0" tIns="0" rIns="0" bIns="0" anchor="ctr" anchorCtr="0">
            <a:spAutoFit/>
          </a:bodyPr>
          <a:lstStyle>
            <a:lvl1pPr marL="0" indent="0">
              <a:buFont typeface="Arial" panose="020B0604020202020204" pitchFamily="34" charset="0"/>
              <a:buNone/>
              <a:defRPr sz="2160" b="0" i="0" spc="100" baseline="0">
                <a:solidFill>
                  <a:srgbClr val="3C3C3B"/>
                </a:solidFill>
                <a:latin typeface="Meta Head IGM Cond Light" panose="02000506030000020004" pitchFamily="2" charset="77"/>
              </a:defRPr>
            </a:lvl1pPr>
          </a:lstStyle>
          <a:p>
            <a:r>
              <a:rPr lang="de-DE" dirty="0"/>
              <a:t>Unterzeile einfügen</a:t>
            </a:r>
          </a:p>
        </p:txBody>
      </p:sp>
    </p:spTree>
    <p:extLst>
      <p:ext uri="{BB962C8B-B14F-4D97-AF65-F5344CB8AC3E}">
        <p14:creationId xmlns:p14="http://schemas.microsoft.com/office/powerpoint/2010/main" val="963313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DDB9E6F2-3764-5997-DEDE-314681B34F95}"/>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1C3F1824-D9AC-82C0-0ED3-5471C12C9C2E}"/>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3716299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DEBE8786-2352-CA23-EC33-1D002FEAD75F}"/>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836427BE-0CBA-E68E-13A2-B4BC2ABCEC05}"/>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79926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folie mit Bild">
    <p:spTree>
      <p:nvGrpSpPr>
        <p:cNvPr id="1" name=""/>
        <p:cNvGrpSpPr/>
        <p:nvPr/>
      </p:nvGrpSpPr>
      <p:grpSpPr>
        <a:xfrm>
          <a:off x="0" y="0"/>
          <a:ext cx="0" cy="0"/>
          <a:chOff x="0" y="0"/>
          <a:chExt cx="0" cy="0"/>
        </a:xfrm>
      </p:grpSpPr>
      <p:pic>
        <p:nvPicPr>
          <p:cNvPr id="4" name="Grafik 4" descr="Ein Bild, das draußen, Mann, Person, Arm enthält.&#10;&#10;Automatisch generierte Beschreibung">
            <a:extLst>
              <a:ext uri="{FF2B5EF4-FFF2-40B4-BE49-F238E27FC236}">
                <a16:creationId xmlns:a16="http://schemas.microsoft.com/office/drawing/2014/main" id="{D5228D71-8E46-172A-8C0E-73BFD95B98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6088" y="6415088"/>
            <a:ext cx="7177087"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6">
            <a:extLst>
              <a:ext uri="{FF2B5EF4-FFF2-40B4-BE49-F238E27FC236}">
                <a16:creationId xmlns:a16="http://schemas.microsoft.com/office/drawing/2014/main" id="{B8538B28-CBDE-0E65-F961-449EC3565743}"/>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7">
            <a:extLst>
              <a:ext uri="{FF2B5EF4-FFF2-40B4-BE49-F238E27FC236}">
                <a16:creationId xmlns:a16="http://schemas.microsoft.com/office/drawing/2014/main" id="{C40CD2DF-DEBB-5E44-F423-0B44DA0D2304}"/>
              </a:ext>
            </a:extLst>
          </p:cNvPr>
          <p:cNvSpPr txBox="1">
            <a:spLocks noChangeArrowheads="1"/>
          </p:cNvSpPr>
          <p:nvPr userDrawn="1"/>
        </p:nvSpPr>
        <p:spPr bwMode="auto">
          <a:xfrm rot="16200000">
            <a:off x="8128794" y="1278732"/>
            <a:ext cx="187642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Frank Rumpenhorst</a:t>
            </a:r>
          </a:p>
        </p:txBody>
      </p:sp>
      <p:sp>
        <p:nvSpPr>
          <p:cNvPr id="7" name="Rechteck 35">
            <a:extLst>
              <a:ext uri="{FF2B5EF4-FFF2-40B4-BE49-F238E27FC236}">
                <a16:creationId xmlns:a16="http://schemas.microsoft.com/office/drawing/2014/main" id="{1BEC1AE3-9DE6-0E2D-B5B8-E22BEDDD3FF8}"/>
              </a:ext>
            </a:extLst>
          </p:cNvPr>
          <p:cNvSpPr/>
          <p:nvPr userDrawn="1"/>
        </p:nvSpPr>
        <p:spPr>
          <a:xfrm rot="3786198">
            <a:off x="6695281" y="1874045"/>
            <a:ext cx="1743075" cy="4430712"/>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350" dirty="0"/>
          </a:p>
        </p:txBody>
      </p:sp>
      <p:pic>
        <p:nvPicPr>
          <p:cNvPr id="8" name="Grafik 9">
            <a:extLst>
              <a:ext uri="{FF2B5EF4-FFF2-40B4-BE49-F238E27FC236}">
                <a16:creationId xmlns:a16="http://schemas.microsoft.com/office/drawing/2014/main" id="{80334C3E-EF03-B681-2FF3-1C7EA3487CA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2263" y="879475"/>
            <a:ext cx="7194551"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0825" y="2876550"/>
            <a:ext cx="4859057" cy="1541626"/>
          </a:xfrm>
        </p:spPr>
        <p:txBody>
          <a:bodyPr anchor="b"/>
          <a:lstStyle>
            <a:lvl1pPr algn="l">
              <a:defRPr sz="3500" b="1" i="0" spc="200" baseline="0">
                <a:solidFill>
                  <a:schemeClr val="bg1"/>
                </a:solidFill>
                <a:latin typeface="Meta Head IGM Cond Black" panose="02000506030000020004" pitchFamily="2" charset="77"/>
              </a:defRPr>
            </a:lvl1pPr>
          </a:lstStyle>
          <a:p>
            <a:r>
              <a:rPr lang="de-DE" dirty="0"/>
              <a:t>Mastertitelformat bearbeiten</a:t>
            </a:r>
            <a:endParaRPr lang="en-US" dirty="0"/>
          </a:p>
        </p:txBody>
      </p:sp>
      <p:sp>
        <p:nvSpPr>
          <p:cNvPr id="15" name="Textplatzhalter 14"/>
          <p:cNvSpPr>
            <a:spLocks noGrp="1"/>
          </p:cNvSpPr>
          <p:nvPr>
            <p:ph type="body" sz="quarter" idx="14"/>
          </p:nvPr>
        </p:nvSpPr>
        <p:spPr>
          <a:xfrm>
            <a:off x="250825" y="4430210"/>
            <a:ext cx="2514146" cy="379256"/>
          </a:xfrm>
        </p:spPr>
        <p:txBody>
          <a:bodyPr wrap="none" lIns="0" tIns="0" rIns="0" bIns="0" anchor="ctr">
            <a:normAutofit/>
          </a:bodyPr>
          <a:lstStyle>
            <a:lvl1pPr marL="0" indent="0">
              <a:buNone/>
              <a:defRPr sz="2100" b="0" i="0" spc="100" baseline="0">
                <a:solidFill>
                  <a:schemeClr val="bg1"/>
                </a:solidFill>
                <a:latin typeface="Meta Head IGM Cond Light" panose="02000506030000020004" pitchFamily="2" charset="77"/>
              </a:defRPr>
            </a:lvl1pPr>
          </a:lstStyle>
          <a:p>
            <a:pPr lvl="0"/>
            <a:r>
              <a:rPr lang="de-DE" dirty="0"/>
              <a:t>Mastertextformat bearbeiten</a:t>
            </a:r>
          </a:p>
        </p:txBody>
      </p:sp>
    </p:spTree>
    <p:extLst>
      <p:ext uri="{BB962C8B-B14F-4D97-AF65-F5344CB8AC3E}">
        <p14:creationId xmlns:p14="http://schemas.microsoft.com/office/powerpoint/2010/main" val="1223249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84071453-C0FD-9C86-CD51-68B1C0B11E5F}"/>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1A99BDCD-E0B8-7101-1C5B-02045B2876D7}"/>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423420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Leer nur Logo und IGM-Gremium">
    <p:spTree>
      <p:nvGrpSpPr>
        <p:cNvPr id="1" name=""/>
        <p:cNvGrpSpPr/>
        <p:nvPr/>
      </p:nvGrpSpPr>
      <p:grpSpPr>
        <a:xfrm>
          <a:off x="0" y="0"/>
          <a:ext cx="0" cy="0"/>
          <a:chOff x="0" y="0"/>
          <a:chExt cx="0" cy="0"/>
        </a:xfrm>
      </p:grpSpPr>
      <p:pic>
        <p:nvPicPr>
          <p:cNvPr id="4" name="Grafik 4">
            <a:extLst>
              <a:ext uri="{FF2B5EF4-FFF2-40B4-BE49-F238E27FC236}">
                <a16:creationId xmlns:a16="http://schemas.microsoft.com/office/drawing/2014/main" id="{C7EF543B-19B1-9EA5-D737-786BBD25D385}"/>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6">
            <a:extLst>
              <a:ext uri="{FF2B5EF4-FFF2-40B4-BE49-F238E27FC236}">
                <a16:creationId xmlns:a16="http://schemas.microsoft.com/office/drawing/2014/main" id="{42EA93C6-6FF2-812C-40BE-D7536F033B30}"/>
              </a:ext>
            </a:extLst>
          </p:cNvPr>
          <p:cNvSpPr txBox="1">
            <a:spLocks noChangeArrowheads="1"/>
          </p:cNvSpPr>
          <p:nvPr userDrawn="1"/>
        </p:nvSpPr>
        <p:spPr bwMode="auto">
          <a:xfrm rot="16200000">
            <a:off x="8128794" y="1278732"/>
            <a:ext cx="187642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Frank Rumpenhorst</a:t>
            </a:r>
          </a:p>
        </p:txBody>
      </p:sp>
      <p:sp>
        <p:nvSpPr>
          <p:cNvPr id="15" name="Textplatzhalter 14"/>
          <p:cNvSpPr>
            <a:spLocks noGrp="1"/>
          </p:cNvSpPr>
          <p:nvPr>
            <p:ph type="body" sz="quarter" idx="14"/>
          </p:nvPr>
        </p:nvSpPr>
        <p:spPr>
          <a:xfrm>
            <a:off x="250825" y="4430210"/>
            <a:ext cx="2514146" cy="379256"/>
          </a:xfrm>
        </p:spPr>
        <p:txBody>
          <a:bodyPr wrap="none" lIns="0" tIns="0" rIns="0" bIns="0" anchor="ctr">
            <a:normAutofit/>
          </a:bodyPr>
          <a:lstStyle>
            <a:lvl1pPr marL="0" indent="0">
              <a:buNone/>
              <a:defRPr sz="2100" b="0" i="0" spc="100" baseline="0">
                <a:solidFill>
                  <a:schemeClr val="bg1"/>
                </a:solidFill>
                <a:latin typeface="Meta Head IGM Cond Light" panose="02000506030000020004" pitchFamily="2" charset="77"/>
              </a:defRPr>
            </a:lvl1pPr>
          </a:lstStyle>
          <a:p>
            <a:pPr lvl="0"/>
            <a:r>
              <a:rPr lang="de-DE"/>
              <a:t>Mastertextformat bearbeiten</a:t>
            </a:r>
          </a:p>
        </p:txBody>
      </p:sp>
    </p:spTree>
    <p:extLst>
      <p:ext uri="{BB962C8B-B14F-4D97-AF65-F5344CB8AC3E}">
        <p14:creationId xmlns:p14="http://schemas.microsoft.com/office/powerpoint/2010/main" val="2968270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C0F52C90-2B0D-427F-6D10-56B4B1038CF3}"/>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946590FD-4BCB-92C1-10E9-B1C57FD7596A}"/>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234138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CB0F351C-3E7C-6A26-6BAB-8EA0C015A519}"/>
              </a:ext>
            </a:extLst>
          </p:cNvPr>
          <p:cNvSpPr txBox="1">
            <a:spLocks/>
          </p:cNvSpPr>
          <p:nvPr userDrawn="1"/>
        </p:nvSpPr>
        <p:spPr>
          <a:xfrm>
            <a:off x="4135438" y="4870450"/>
            <a:ext cx="884237" cy="271463"/>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F4213633-C9E7-481F-A039-FFBF4FCD4315}"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4" name="Rechteck 16">
            <a:extLst>
              <a:ext uri="{FF2B5EF4-FFF2-40B4-BE49-F238E27FC236}">
                <a16:creationId xmlns:a16="http://schemas.microsoft.com/office/drawing/2014/main" id="{C614F559-72F9-05B3-ACC9-2C338E7DA698}"/>
              </a:ext>
            </a:extLst>
          </p:cNvPr>
          <p:cNvSpPr/>
          <p:nvPr userDrawn="1"/>
        </p:nvSpPr>
        <p:spPr>
          <a:xfrm>
            <a:off x="5249863" y="3767138"/>
            <a:ext cx="3792537" cy="3543300"/>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350" dirty="0"/>
          </a:p>
        </p:txBody>
      </p:sp>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b="0" i="0">
                <a:latin typeface="Meta IGM" panose="02000503040000020004" pitchFamily="2" charset="0"/>
              </a:defRPr>
            </a:lvl1pPr>
            <a:lvl2pPr>
              <a:defRPr/>
            </a:lvl2pPr>
            <a:lvl3pPr>
              <a:defRPr/>
            </a:lvl3pPr>
            <a:lvl4pPr>
              <a:defRPr/>
            </a:lvl4pPr>
            <a:lvl5pPr>
              <a:defRPr/>
            </a:lvl5pPr>
          </a:lstStyle>
          <a:p>
            <a:pPr lvl="0"/>
            <a:r>
              <a:rPr lang="de-DE" dirty="0"/>
              <a:t>Formatvorlagen des Textmasters bearbeiten</a:t>
            </a:r>
          </a:p>
        </p:txBody>
      </p:sp>
      <p:sp>
        <p:nvSpPr>
          <p:cNvPr id="9" name="Textplatzhalter 8"/>
          <p:cNvSpPr>
            <a:spLocks noGrp="1"/>
          </p:cNvSpPr>
          <p:nvPr>
            <p:ph type="body" sz="quarter" idx="13"/>
          </p:nvPr>
        </p:nvSpPr>
        <p:spPr>
          <a:xfrm>
            <a:off x="250825" y="1022400"/>
            <a:ext cx="4228967" cy="495300"/>
          </a:xfrm>
        </p:spPr>
        <p:txBody>
          <a:bodyPr lIns="0" tIns="0" rIns="0" bIns="0" anchor="ctr">
            <a:noAutofit/>
          </a:bodyPr>
          <a:lstStyle>
            <a:lvl1pPr marL="0" indent="0">
              <a:buNone/>
              <a:defRPr sz="2400" b="0" i="0" spc="100" baseline="0">
                <a:latin typeface="Meta Head IGM Cond Light" panose="02000506030000020004" pitchFamily="2" charset="77"/>
              </a:defRPr>
            </a:lvl1pPr>
          </a:lstStyle>
          <a:p>
            <a:pPr lvl="0"/>
            <a:r>
              <a:rPr lang="de-DE"/>
              <a:t>Mastertextformat bearbeiten</a:t>
            </a:r>
          </a:p>
        </p:txBody>
      </p:sp>
      <p:sp>
        <p:nvSpPr>
          <p:cNvPr id="12" name="Title 1"/>
          <p:cNvSpPr>
            <a:spLocks noGrp="1"/>
          </p:cNvSpPr>
          <p:nvPr>
            <p:ph type="title"/>
          </p:nvPr>
        </p:nvSpPr>
        <p:spPr>
          <a:xfrm>
            <a:off x="250825" y="422118"/>
            <a:ext cx="4228967" cy="472175"/>
          </a:xfrm>
        </p:spPr>
        <p:txBody>
          <a:bodyPr/>
          <a:lstStyle>
            <a:lvl1pPr>
              <a:defRPr spc="200" baseline="0"/>
            </a:lvl1pPr>
          </a:lstStyle>
          <a:p>
            <a:r>
              <a:rPr lang="de-DE" dirty="0"/>
              <a:t>Mastertitelformat bearbeiten</a:t>
            </a:r>
            <a:endParaRPr lang="en-US" dirty="0"/>
          </a:p>
        </p:txBody>
      </p:sp>
      <p:sp>
        <p:nvSpPr>
          <p:cNvPr id="6" name="Bildplatzhalter 5"/>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rtlCol="0" anchor="ctr">
            <a:normAutofit/>
          </a:bodyPr>
          <a:lstStyle>
            <a:lvl1pPr marL="0" indent="0" algn="r">
              <a:spcBef>
                <a:spcPts val="500"/>
              </a:spcBef>
              <a:buFont typeface="Arial" panose="020B0604020202020204" pitchFamily="34" charset="0"/>
              <a:buNone/>
              <a:defRPr sz="1600"/>
            </a:lvl1pPr>
          </a:lstStyle>
          <a:p>
            <a:pPr lvl="0"/>
            <a:r>
              <a:rPr lang="de-DE" noProof="0"/>
              <a:t>Bild durch Klicken auf Symbol hinzufügen</a:t>
            </a:r>
            <a:endParaRPr lang="de-DE" noProof="0" dirty="0"/>
          </a:p>
        </p:txBody>
      </p:sp>
      <p:sp>
        <p:nvSpPr>
          <p:cNvPr id="14" name="Bildplatzhalter 13"/>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rtlCol="0" anchor="ctr">
            <a:normAutofit/>
          </a:bodyPr>
          <a:lstStyle>
            <a:lvl1pPr marL="0" indent="0" algn="l">
              <a:lnSpc>
                <a:spcPct val="100000"/>
              </a:lnSpc>
              <a:spcBef>
                <a:spcPts val="100"/>
              </a:spcBef>
              <a:buFont typeface="Arial" panose="020B0604020202020204" pitchFamily="34" charset="0"/>
              <a:buNone/>
              <a:defRPr sz="1400"/>
            </a:lvl1pPr>
          </a:lstStyle>
          <a:p>
            <a:pPr lvl="0"/>
            <a:r>
              <a:rPr lang="de-DE" noProof="0"/>
              <a:t>Bild durch Klicken auf Symbol hinzufügen</a:t>
            </a:r>
            <a:endParaRPr lang="de-DE" noProof="0" dirty="0"/>
          </a:p>
        </p:txBody>
      </p:sp>
    </p:spTree>
    <p:extLst>
      <p:ext uri="{BB962C8B-B14F-4D97-AF65-F5344CB8AC3E}">
        <p14:creationId xmlns:p14="http://schemas.microsoft.com/office/powerpoint/2010/main" val="4282333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56F0ED-DEAA-BE4B-4FB5-441A7C92876F}"/>
              </a:ext>
            </a:extLst>
          </p:cNvPr>
          <p:cNvSpPr>
            <a:spLocks noGrp="1"/>
          </p:cNvSpPr>
          <p:nvPr>
            <p:ph type="title"/>
          </p:nvPr>
        </p:nvSpPr>
        <p:spPr>
          <a:xfrm>
            <a:off x="250825" y="388938"/>
            <a:ext cx="7723188" cy="454025"/>
          </a:xfrm>
          <a:prstGeom prst="rect">
            <a:avLst/>
          </a:prstGeom>
        </p:spPr>
        <p:txBody>
          <a:bodyPr vert="horz" lIns="0" tIns="0" rIns="0" bIns="0" rtlCol="0" anchor="t" anchorCtr="0">
            <a:noAutofit/>
          </a:bodyPr>
          <a:lstStyle/>
          <a:p>
            <a:r>
              <a:rPr lang="de-DE" dirty="0"/>
              <a:t>TITEL BEARBEITEN</a:t>
            </a:r>
            <a:endParaRPr lang="en-US" dirty="0"/>
          </a:p>
        </p:txBody>
      </p:sp>
      <p:sp>
        <p:nvSpPr>
          <p:cNvPr id="1027" name="Text Placeholder 2">
            <a:extLst>
              <a:ext uri="{FF2B5EF4-FFF2-40B4-BE49-F238E27FC236}">
                <a16:creationId xmlns:a16="http://schemas.microsoft.com/office/drawing/2014/main" id="{73976ED4-82E0-ACDF-3FCF-499136D9B453}"/>
              </a:ext>
            </a:extLst>
          </p:cNvPr>
          <p:cNvSpPr>
            <a:spLocks noGrp="1" noChangeArrowheads="1"/>
          </p:cNvSpPr>
          <p:nvPr>
            <p:ph type="body" idx="1"/>
          </p:nvPr>
        </p:nvSpPr>
        <p:spPr bwMode="auto">
          <a:xfrm>
            <a:off x="250825" y="1616075"/>
            <a:ext cx="864235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pic>
        <p:nvPicPr>
          <p:cNvPr id="1028" name="Grafik 13">
            <a:extLst>
              <a:ext uri="{FF2B5EF4-FFF2-40B4-BE49-F238E27FC236}">
                <a16:creationId xmlns:a16="http://schemas.microsoft.com/office/drawing/2014/main" id="{3211999E-3EB5-D6A8-F3C4-BB5744E8067C}"/>
              </a:ext>
            </a:extLst>
          </p:cNvPr>
          <p:cNvPicPr>
            <a:picLocks noChangeAspect="1" noChangeArrowheads="1"/>
          </p:cNvPicPr>
          <p:nvPr userDrawn="1"/>
        </p:nvPicPr>
        <p:blipFill>
          <a:blip r:embed="rId15"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feld 5">
            <a:extLst>
              <a:ext uri="{FF2B5EF4-FFF2-40B4-BE49-F238E27FC236}">
                <a16:creationId xmlns:a16="http://schemas.microsoft.com/office/drawing/2014/main" id="{8270EA10-0076-6214-3B8A-34F27A5CAFB4}"/>
              </a:ext>
            </a:extLst>
          </p:cNvPr>
          <p:cNvSpPr txBox="1">
            <a:spLocks noChangeArrowheads="1"/>
          </p:cNvSpPr>
          <p:nvPr userDrawn="1"/>
        </p:nvSpPr>
        <p:spPr bwMode="auto">
          <a:xfrm>
            <a:off x="6115050" y="4635500"/>
            <a:ext cx="2784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algn="r" eaLnBrk="1" hangingPunct="1"/>
            <a:r>
              <a:rPr lang="de-DE" altLang="de-DE" sz="1000" dirty="0">
                <a:solidFill>
                  <a:srgbClr val="3C3C3B"/>
                </a:solidFill>
              </a:rPr>
              <a:t>IG Metall</a:t>
            </a:r>
          </a:p>
          <a:p>
            <a:pPr algn="r" eaLnBrk="1" hangingPunct="1"/>
            <a:r>
              <a:rPr lang="de-DE" altLang="de-DE" sz="1000" b="1" dirty="0">
                <a:solidFill>
                  <a:srgbClr val="FF0000"/>
                </a:solidFill>
              </a:rPr>
              <a:t>GLIEDERUNG</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10" r:id="rId5"/>
    <p:sldLayoutId id="2147483709" r:id="rId6"/>
    <p:sldLayoutId id="2147483711" r:id="rId7"/>
    <p:sldLayoutId id="2147483712" r:id="rId8"/>
    <p:sldLayoutId id="2147483713" r:id="rId9"/>
    <p:sldLayoutId id="2147483714" r:id="rId10"/>
    <p:sldLayoutId id="2147483715" r:id="rId11"/>
    <p:sldLayoutId id="2147483716" r:id="rId12"/>
    <p:sldLayoutId id="2147483730" r:id="rId13"/>
  </p:sldLayoutIdLst>
  <p:hf sldNum="0" hdr="0" dt="0"/>
  <p:txStyles>
    <p:title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p:titleStyle>
    <p:bodyStyle>
      <a:lvl1pPr marL="171450" indent="-242888" algn="l" defTabSz="685800" rtl="0" fontAlgn="base">
        <a:lnSpc>
          <a:spcPct val="90000"/>
        </a:lnSpc>
        <a:spcBef>
          <a:spcPts val="750"/>
        </a:spcBef>
        <a:spcAft>
          <a:spcPct val="0"/>
        </a:spcAft>
        <a:buSzPct val="90000"/>
        <a:buBlip>
          <a:blip r:embed="rId16"/>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16"/>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16"/>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16"/>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16"/>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5" y="388800"/>
            <a:ext cx="7722401" cy="454025"/>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5" y="1616400"/>
            <a:ext cx="8642349" cy="265319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6" name="Textfeld 5">
            <a:extLst>
              <a:ext uri="{FF2B5EF4-FFF2-40B4-BE49-F238E27FC236}">
                <a16:creationId xmlns:a16="http://schemas.microsoft.com/office/drawing/2014/main" id="{61566813-E909-A142-B31F-03FCE51CCD4D}"/>
              </a:ext>
            </a:extLst>
          </p:cNvPr>
          <p:cNvSpPr txBox="1"/>
          <p:nvPr userDrawn="1"/>
        </p:nvSpPr>
        <p:spPr>
          <a:xfrm>
            <a:off x="6115050" y="4636168"/>
            <a:ext cx="2784031" cy="307777"/>
          </a:xfrm>
          <a:prstGeom prst="rect">
            <a:avLst/>
          </a:prstGeom>
          <a:noFill/>
        </p:spPr>
        <p:txBody>
          <a:bodyPr wrap="square" lIns="0" tIns="0" rIns="0" bIns="0" rtlCol="0">
            <a:spAutoFit/>
          </a:bodyPr>
          <a:lstStyle/>
          <a:p>
            <a:pPr algn="r"/>
            <a:r>
              <a:rPr lang="de-DE" sz="1000" b="0" i="0" kern="1200" dirty="0">
                <a:solidFill>
                  <a:srgbClr val="3C3C3B"/>
                </a:solidFill>
                <a:effectLst/>
                <a:latin typeface="Meta IGM" panose="02000503040000020004" pitchFamily="2" charset="0"/>
                <a:ea typeface="+mn-ea"/>
                <a:cs typeface="+mn-cs"/>
              </a:rPr>
              <a:t>IG Metall</a:t>
            </a:r>
          </a:p>
          <a:p>
            <a:pPr algn="r"/>
            <a:r>
              <a:rPr lang="de-DE" sz="1000" b="1" i="0" kern="1200" dirty="0">
                <a:solidFill>
                  <a:srgbClr val="FF0000"/>
                </a:solidFill>
                <a:effectLst/>
                <a:latin typeface="Meta IGM" panose="02000503040000020004" pitchFamily="2" charset="0"/>
                <a:ea typeface="+mn-ea"/>
                <a:cs typeface="+mn-cs"/>
              </a:rPr>
              <a:t>GLIEDERUNG EINFÜGEN</a:t>
            </a:r>
          </a:p>
        </p:txBody>
      </p:sp>
    </p:spTree>
    <p:extLst>
      <p:ext uri="{BB962C8B-B14F-4D97-AF65-F5344CB8AC3E}">
        <p14:creationId xmlns:p14="http://schemas.microsoft.com/office/powerpoint/2010/main" val="422085021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9" r:id="rId11"/>
  </p:sldLayoutIdLst>
  <p:hf sldNum="0" hdr="0" dt="0"/>
  <p:txStyles>
    <p:titleStyle>
      <a:lvl1pPr algn="l" defTabSz="685800" rtl="0" eaLnBrk="1" latinLnBrk="0" hangingPunct="1">
        <a:lnSpc>
          <a:spcPct val="90000"/>
        </a:lnSpc>
        <a:spcBef>
          <a:spcPct val="0"/>
        </a:spcBef>
        <a:buNone/>
        <a:defRPr sz="4000" b="1" i="0" kern="1200" cap="all" spc="200" baseline="0">
          <a:solidFill>
            <a:srgbClr val="E3051B"/>
          </a:solidFill>
          <a:latin typeface="+mj-lt"/>
          <a:ea typeface="+mj-ea"/>
          <a:cs typeface="Calibri" panose="020F0502020204030204" pitchFamily="34" charset="0"/>
        </a:defRPr>
      </a:lvl1pPr>
    </p:titleStyle>
    <p:bodyStyle>
      <a:lvl1pPr marL="171450" indent="-243450" algn="l" defTabSz="685800" rtl="0" eaLnBrk="1" latinLnBrk="0" hangingPunct="1">
        <a:lnSpc>
          <a:spcPct val="90000"/>
        </a:lnSpc>
        <a:spcBef>
          <a:spcPts val="750"/>
        </a:spcBef>
        <a:buSzPct val="90000"/>
        <a:buFontTx/>
        <a:buBlip>
          <a:blip r:embed="rId14"/>
        </a:buBlip>
        <a:defRPr sz="1800" b="0" i="0" kern="1200">
          <a:solidFill>
            <a:srgbClr val="3C3C3B"/>
          </a:solidFill>
          <a:latin typeface="+mn-lt"/>
          <a:ea typeface="+mn-ea"/>
          <a:cs typeface="Calibri" panose="020F0502020204030204" pitchFamily="34" charset="0"/>
        </a:defRPr>
      </a:lvl1pPr>
      <a:lvl2pPr marL="514350" indent="-243450" algn="l" defTabSz="685800" rtl="0" eaLnBrk="1" latinLnBrk="0" hangingPunct="1">
        <a:lnSpc>
          <a:spcPct val="90000"/>
        </a:lnSpc>
        <a:spcBef>
          <a:spcPts val="375"/>
        </a:spcBef>
        <a:buSzPct val="90000"/>
        <a:buFontTx/>
        <a:buBlip>
          <a:blip r:embed="rId14"/>
        </a:buBlip>
        <a:defRPr sz="1800" b="0" i="0" kern="1200">
          <a:solidFill>
            <a:srgbClr val="3C3C3B"/>
          </a:solidFill>
          <a:latin typeface="+mn-lt"/>
          <a:ea typeface="+mn-ea"/>
          <a:cs typeface="Calibri" panose="020F0502020204030204" pitchFamily="34" charset="0"/>
        </a:defRPr>
      </a:lvl2pPr>
      <a:lvl3pPr marL="785250" indent="-243450" algn="l" defTabSz="685800" rtl="0" eaLnBrk="1" latinLnBrk="0" hangingPunct="1">
        <a:lnSpc>
          <a:spcPct val="90000"/>
        </a:lnSpc>
        <a:spcBef>
          <a:spcPts val="375"/>
        </a:spcBef>
        <a:buSzPct val="90000"/>
        <a:buFontTx/>
        <a:buBlip>
          <a:blip r:embed="rId14"/>
        </a:buBlip>
        <a:defRPr sz="1800" b="0" i="0" kern="1200">
          <a:solidFill>
            <a:srgbClr val="3C3C3B"/>
          </a:solidFill>
          <a:latin typeface="+mn-lt"/>
          <a:ea typeface="+mn-ea"/>
          <a:cs typeface="Calibri" panose="020F0502020204030204" pitchFamily="34" charset="0"/>
        </a:defRPr>
      </a:lvl3pPr>
      <a:lvl4pPr marL="1056150" indent="-243450" algn="l" defTabSz="685800" rtl="0" eaLnBrk="1" latinLnBrk="0" hangingPunct="1">
        <a:lnSpc>
          <a:spcPct val="90000"/>
        </a:lnSpc>
        <a:spcBef>
          <a:spcPts val="375"/>
        </a:spcBef>
        <a:buSzPct val="90000"/>
        <a:buFontTx/>
        <a:buBlip>
          <a:blip r:embed="rId14"/>
        </a:buBlip>
        <a:defRPr sz="1800" b="0" i="0" kern="1200">
          <a:solidFill>
            <a:srgbClr val="3C3C3B"/>
          </a:solidFill>
          <a:latin typeface="+mn-lt"/>
          <a:ea typeface="+mn-ea"/>
          <a:cs typeface="Calibri" panose="020F0502020204030204" pitchFamily="34" charset="0"/>
        </a:defRPr>
      </a:lvl4pPr>
      <a:lvl5pPr marL="1327050" indent="-243450" algn="l" defTabSz="685800" rtl="0" eaLnBrk="1" latinLnBrk="0" hangingPunct="1">
        <a:lnSpc>
          <a:spcPct val="90000"/>
        </a:lnSpc>
        <a:spcBef>
          <a:spcPts val="375"/>
        </a:spcBef>
        <a:buFontTx/>
        <a:buBlip>
          <a:blip r:embed="rId14"/>
        </a:buBlip>
        <a:defRPr sz="1800" b="0" i="0"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58">
          <p15:clr>
            <a:srgbClr val="F26B43"/>
          </p15:clr>
        </p15:guide>
        <p15:guide id="4" pos="5602">
          <p15:clr>
            <a:srgbClr val="F26B43"/>
          </p15:clr>
        </p15:guide>
        <p15:guide id="5" orient="horz" pos="146">
          <p15:clr>
            <a:srgbClr val="F26B43"/>
          </p15:clr>
        </p15:guide>
        <p15:guide id="6" orient="horz" pos="309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statistik.arbeitsagentur.de/DE/Navigation/Statistiken/Interaktive-Statistiken/Ausbildungsmarkt/Ausbildungsmarkt-Nav.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intranet.bo-it.de/cps/rde/xbcr/intranet/SaarbrueckenI.zip"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intranet.bo-it.de/cps/rde/xbcr/intranet/SaarbrueckenII.zip"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s://intranet.bo-it.de/cps/rde/xbcr/intranet/BestoftheRest.zip"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intranet.bo-it.de/cps/rde/xbcr/intranet/Goeppingengeislingen.zip"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platzhalter 3"/>
          <p:cNvSpPr>
            <a:spLocks noGrp="1"/>
          </p:cNvSpPr>
          <p:nvPr>
            <p:ph type="body" sz="quarter" idx="14"/>
          </p:nvPr>
        </p:nvSpPr>
        <p:spPr/>
        <p:txBody>
          <a:bodyPr/>
          <a:lstStyle/>
          <a:p>
            <a:endParaRPr lang="de-DE" dirty="0"/>
          </a:p>
        </p:txBody>
      </p:sp>
      <p:sp>
        <p:nvSpPr>
          <p:cNvPr id="5" name="Textfeld 4"/>
          <p:cNvSpPr txBox="1"/>
          <p:nvPr/>
        </p:nvSpPr>
        <p:spPr>
          <a:xfrm>
            <a:off x="327820" y="1037338"/>
            <a:ext cx="7094956" cy="3185487"/>
          </a:xfrm>
          <a:prstGeom prst="rect">
            <a:avLst/>
          </a:prstGeom>
          <a:noFill/>
        </p:spPr>
        <p:txBody>
          <a:bodyPr wrap="square" rtlCol="0">
            <a:spAutoFit/>
          </a:bodyPr>
          <a:lstStyle/>
          <a:p>
            <a:pPr algn="l"/>
            <a:r>
              <a:rPr lang="de-DE" sz="2000" b="1" dirty="0"/>
              <a:t>Hinweise:</a:t>
            </a:r>
            <a:br>
              <a:rPr lang="de-DE" sz="1200" dirty="0"/>
            </a:br>
            <a:endParaRPr lang="de-DE" sz="1200" dirty="0"/>
          </a:p>
          <a:p>
            <a:pPr algn="l"/>
            <a:r>
              <a:rPr lang="de-DE" sz="1200" dirty="0"/>
              <a:t>1. Bevor ihr mit der Präsentation beginnt solltet ihr euch überlegen ob ihr ein</a:t>
            </a:r>
            <a:r>
              <a:rPr lang="de-DE" sz="1200" b="0" i="0" u="none" strike="noStrike" baseline="0" dirty="0">
                <a:latin typeface="Meta IGM" panose="02000503040000020004" pitchFamily="2" charset="0"/>
              </a:rPr>
              <a:t> eigenes Beispiel zur Sicherung und Besetzung von Ausbildungsplätzen vorstellen könnt. Alternati</a:t>
            </a:r>
            <a:r>
              <a:rPr lang="de-DE" sz="1200" dirty="0"/>
              <a:t>v sind im Anhang der Materialsammlung Beispiele, die vorgestellt werden können und entsprechend eingeblendet werden müssen. Dazu ist eine Platzhalterfolie im Foliensatz die aber noch eingeblendet werden muss.</a:t>
            </a:r>
          </a:p>
          <a:p>
            <a:pPr algn="l"/>
            <a:endParaRPr lang="de-DE" sz="1200" b="1" dirty="0"/>
          </a:p>
          <a:p>
            <a:pPr algn="l"/>
            <a:r>
              <a:rPr lang="de-DE" sz="1200" dirty="0"/>
              <a:t>2. Bevor ihr die Präsentation in Gänze nutzen könnt solltet ihr euch überlegen ob ihr auch Zahlen aus eurer Region vorstellen wollt. Dazu sind an der richtigen Stelle in der Präsentation zwei Platzhalterfolien eingestellt. Eine Folie dient als Anleitung wie man an die Zahlen kommt, die andere Folie zum Einfügen der Zahlen.</a:t>
            </a:r>
          </a:p>
          <a:p>
            <a:pPr algn="l"/>
            <a:endParaRPr lang="de-DE" sz="1200" dirty="0"/>
          </a:p>
          <a:p>
            <a:pPr algn="l"/>
            <a:r>
              <a:rPr lang="de-DE" sz="1200" dirty="0"/>
              <a:t>3. Es gib eine Folie mit weitergehenden, vor allem politischen, Forderungen der IG Metall Jugend zum Thema. Diese können je nach betrieblicher Situation und Zeitkorridor auch genutzt werden. Die Folie ist grundsätzlich ausgeblendet.</a:t>
            </a:r>
          </a:p>
          <a:p>
            <a:endParaRPr lang="de-DE" dirty="0"/>
          </a:p>
        </p:txBody>
      </p:sp>
    </p:spTree>
    <p:extLst>
      <p:ext uri="{BB962C8B-B14F-4D97-AF65-F5344CB8AC3E}">
        <p14:creationId xmlns:p14="http://schemas.microsoft.com/office/powerpoint/2010/main" val="1426058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7030A0"/>
                </a:solidFill>
              </a:rPr>
              <a:t>Spezifischere </a:t>
            </a:r>
            <a:r>
              <a:rPr lang="de-DE" dirty="0" err="1">
                <a:solidFill>
                  <a:srgbClr val="7030A0"/>
                </a:solidFill>
              </a:rPr>
              <a:t>ZaHlen</a:t>
            </a:r>
            <a:endParaRPr lang="de-DE" dirty="0">
              <a:solidFill>
                <a:srgbClr val="7030A0"/>
              </a:solidFill>
            </a:endParaRPr>
          </a:p>
        </p:txBody>
      </p:sp>
      <p:sp>
        <p:nvSpPr>
          <p:cNvPr id="3" name="Inhaltsplatzhalter 2"/>
          <p:cNvSpPr>
            <a:spLocks noGrp="1"/>
          </p:cNvSpPr>
          <p:nvPr>
            <p:ph idx="1"/>
          </p:nvPr>
        </p:nvSpPr>
        <p:spPr>
          <a:xfrm>
            <a:off x="185511" y="1228650"/>
            <a:ext cx="8642349" cy="2119409"/>
          </a:xfrm>
        </p:spPr>
        <p:txBody>
          <a:bodyPr>
            <a:normAutofit fontScale="70000" lnSpcReduction="20000"/>
          </a:bodyPr>
          <a:lstStyle/>
          <a:p>
            <a:pPr lvl="1"/>
            <a:r>
              <a:rPr lang="de-DE" dirty="0">
                <a:hlinkClick r:id="rId3"/>
              </a:rPr>
              <a:t>Unter diesem Link:  Ausbildungsmarkt – </a:t>
            </a:r>
            <a:br>
              <a:rPr lang="de-DE" dirty="0">
                <a:hlinkClick r:id="rId3"/>
              </a:rPr>
            </a:br>
            <a:r>
              <a:rPr lang="de-DE" dirty="0">
                <a:hlinkClick r:id="rId3"/>
              </a:rPr>
              <a:t>Statistik der Bundesagentur für Arbeit</a:t>
            </a:r>
            <a:br>
              <a:rPr lang="de-DE" dirty="0">
                <a:hlinkClick r:id="rId3"/>
              </a:rPr>
            </a:br>
            <a:r>
              <a:rPr lang="de-DE" dirty="0">
                <a:hlinkClick r:id="rId3"/>
              </a:rPr>
              <a:t> (arbeitsagentur.de)</a:t>
            </a:r>
            <a:r>
              <a:rPr lang="de-DE" dirty="0"/>
              <a:t> könnt Ihr die </a:t>
            </a:r>
            <a:br>
              <a:rPr lang="de-DE" dirty="0"/>
            </a:br>
            <a:r>
              <a:rPr lang="de-DE" dirty="0"/>
              <a:t>aktuellen Ausbildungsmarktzahlen</a:t>
            </a:r>
            <a:br>
              <a:rPr lang="de-DE" dirty="0"/>
            </a:br>
            <a:r>
              <a:rPr lang="de-DE" dirty="0"/>
              <a:t>der BA für euer Bundesland, </a:t>
            </a:r>
            <a:br>
              <a:rPr lang="de-DE" dirty="0"/>
            </a:br>
            <a:r>
              <a:rPr lang="de-DE" dirty="0"/>
              <a:t>eure Agenturbezirke, </a:t>
            </a:r>
            <a:br>
              <a:rPr lang="de-DE" dirty="0"/>
            </a:br>
            <a:r>
              <a:rPr lang="de-DE" dirty="0"/>
              <a:t>Arbeitsamtsbezirke oder Kreise </a:t>
            </a:r>
            <a:br>
              <a:rPr lang="de-DE" dirty="0"/>
            </a:br>
            <a:r>
              <a:rPr lang="de-DE" dirty="0"/>
              <a:t>oder kreisfreie Städte in Form </a:t>
            </a:r>
            <a:br>
              <a:rPr lang="de-DE" dirty="0"/>
            </a:br>
            <a:r>
              <a:rPr lang="de-DE" dirty="0"/>
              <a:t>von Grafiken beziehen </a:t>
            </a:r>
            <a:br>
              <a:rPr lang="de-DE" dirty="0"/>
            </a:br>
            <a:r>
              <a:rPr lang="de-DE" dirty="0"/>
              <a:t>sowie die Entwicklung  der</a:t>
            </a:r>
            <a:br>
              <a:rPr lang="de-DE" dirty="0"/>
            </a:br>
            <a:r>
              <a:rPr lang="de-DE" dirty="0"/>
              <a:t>Angebots-Nachfrage-Relation.</a:t>
            </a:r>
          </a:p>
          <a:p>
            <a:pPr lvl="1"/>
            <a:r>
              <a:rPr lang="de-DE" dirty="0"/>
              <a:t>ACHTET DARAUF dass Ihr die Funktion</a:t>
            </a:r>
            <a:br>
              <a:rPr lang="de-DE" dirty="0"/>
            </a:br>
            <a:r>
              <a:rPr lang="de-DE" dirty="0"/>
              <a:t>„BETRIEBLICH“ auswählt</a:t>
            </a:r>
            <a:br>
              <a:rPr lang="de-DE" dirty="0"/>
            </a:br>
            <a:r>
              <a:rPr lang="de-DE" dirty="0"/>
              <a:t> </a:t>
            </a:r>
          </a:p>
        </p:txBody>
      </p:sp>
      <p:pic>
        <p:nvPicPr>
          <p:cNvPr id="5" name="Grafik 4"/>
          <p:cNvPicPr>
            <a:picLocks noChangeAspect="1"/>
          </p:cNvPicPr>
          <p:nvPr/>
        </p:nvPicPr>
        <p:blipFill>
          <a:blip r:embed="rId4"/>
          <a:stretch>
            <a:fillRect/>
          </a:stretch>
        </p:blipFill>
        <p:spPr>
          <a:xfrm>
            <a:off x="5660573" y="172277"/>
            <a:ext cx="3325222" cy="3047174"/>
          </a:xfrm>
          <a:prstGeom prst="rect">
            <a:avLst/>
          </a:prstGeom>
          <a:effectLst>
            <a:outerShdw blurRad="50800" dist="38100" dir="2700000" algn="tl" rotWithShape="0">
              <a:prstClr val="black">
                <a:alpha val="40000"/>
              </a:prstClr>
            </a:outerShdw>
          </a:effectLst>
        </p:spPr>
      </p:pic>
      <p:pic>
        <p:nvPicPr>
          <p:cNvPr id="6" name="Grafik 5"/>
          <p:cNvPicPr>
            <a:picLocks noChangeAspect="1"/>
          </p:cNvPicPr>
          <p:nvPr/>
        </p:nvPicPr>
        <p:blipFill>
          <a:blip r:embed="rId5"/>
          <a:stretch>
            <a:fillRect/>
          </a:stretch>
        </p:blipFill>
        <p:spPr>
          <a:xfrm>
            <a:off x="5615259" y="3695700"/>
            <a:ext cx="3324225" cy="1447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3024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EDB1AB0-F1E5-6C67-112E-FEDCDFC5042A}"/>
              </a:ext>
            </a:extLst>
          </p:cNvPr>
          <p:cNvSpPr>
            <a:spLocks noGrp="1"/>
          </p:cNvSpPr>
          <p:nvPr>
            <p:ph sz="half" idx="1"/>
          </p:nvPr>
        </p:nvSpPr>
        <p:spPr>
          <a:xfrm>
            <a:off x="250826" y="2311400"/>
            <a:ext cx="3042564" cy="2315633"/>
          </a:xfrm>
        </p:spPr>
        <p:txBody>
          <a:bodyPr rtlCol="0">
            <a:normAutofit fontScale="85000" lnSpcReduction="20000"/>
          </a:bodyPr>
          <a:lstStyle/>
          <a:p>
            <a:pPr marL="1350" indent="0" fontAlgn="auto">
              <a:lnSpc>
                <a:spcPct val="130000"/>
              </a:lnSpc>
              <a:spcAft>
                <a:spcPts val="0"/>
              </a:spcAft>
              <a:buNone/>
              <a:defRPr/>
            </a:pPr>
            <a:r>
              <a:rPr lang="de-DE" sz="2600" dirty="0"/>
              <a:t>Wir machen es uns zu einfach!</a:t>
            </a:r>
            <a:endParaRPr lang="de-DE" sz="2900" dirty="0">
              <a:highlight>
                <a:srgbClr val="FFFF00"/>
              </a:highlight>
            </a:endParaRPr>
          </a:p>
          <a:p>
            <a:pPr marL="1350" indent="0" fontAlgn="auto">
              <a:lnSpc>
                <a:spcPct val="130000"/>
              </a:lnSpc>
              <a:spcAft>
                <a:spcPts val="0"/>
              </a:spcAft>
              <a:buNone/>
              <a:defRPr/>
            </a:pPr>
            <a:r>
              <a:rPr lang="de-DE" sz="2600" dirty="0"/>
              <a:t>Es gibt genügend junge Leute, die einen guten Ausbildungsplatz suchen!</a:t>
            </a:r>
          </a:p>
          <a:p>
            <a:pPr marL="1350" indent="0" fontAlgn="auto">
              <a:spcAft>
                <a:spcPts val="0"/>
              </a:spcAft>
              <a:buFontTx/>
              <a:buNone/>
              <a:defRPr/>
            </a:pPr>
            <a:endParaRPr lang="de-DE" sz="2900" dirty="0">
              <a:highlight>
                <a:srgbClr val="FFFF00"/>
              </a:highlight>
            </a:endParaRPr>
          </a:p>
          <a:p>
            <a:pPr marL="1350" indent="0" fontAlgn="auto">
              <a:spcAft>
                <a:spcPts val="0"/>
              </a:spcAft>
              <a:buFontTx/>
              <a:buNone/>
              <a:defRPr/>
            </a:pPr>
            <a:endParaRPr lang="de-DE" sz="2900" dirty="0">
              <a:highlight>
                <a:srgbClr val="FFFF00"/>
              </a:highlight>
            </a:endParaRPr>
          </a:p>
          <a:p>
            <a:pPr fontAlgn="auto">
              <a:spcAft>
                <a:spcPts val="0"/>
              </a:spcAft>
              <a:defRPr/>
            </a:pPr>
            <a:endParaRPr lang="de-DE" dirty="0"/>
          </a:p>
        </p:txBody>
      </p:sp>
      <p:sp>
        <p:nvSpPr>
          <p:cNvPr id="2" name="Titel 1">
            <a:extLst>
              <a:ext uri="{FF2B5EF4-FFF2-40B4-BE49-F238E27FC236}">
                <a16:creationId xmlns:a16="http://schemas.microsoft.com/office/drawing/2014/main" id="{328C55C5-25E6-9123-32BA-2423A2D9F9D3}"/>
              </a:ext>
            </a:extLst>
          </p:cNvPr>
          <p:cNvSpPr>
            <a:spLocks noGrp="1"/>
          </p:cNvSpPr>
          <p:nvPr>
            <p:ph type="title"/>
          </p:nvPr>
        </p:nvSpPr>
        <p:spPr>
          <a:xfrm>
            <a:off x="250826" y="388800"/>
            <a:ext cx="8101012" cy="472175"/>
          </a:xfrm>
        </p:spPr>
        <p:txBody>
          <a:bodyPr/>
          <a:lstStyle/>
          <a:p>
            <a:pPr fontAlgn="auto">
              <a:spcAft>
                <a:spcPts val="0"/>
              </a:spcAft>
              <a:defRPr/>
            </a:pPr>
            <a:r>
              <a:rPr lang="de-DE" sz="3600" dirty="0"/>
              <a:t>Es gibt keine geeigneten Bewerber? </a:t>
            </a:r>
            <a:br>
              <a:rPr lang="de-DE" sz="3600" dirty="0"/>
            </a:br>
            <a:br>
              <a:rPr lang="de-DE" sz="3600" dirty="0"/>
            </a:br>
            <a:br>
              <a:rPr lang="de-DE" sz="3600" dirty="0"/>
            </a:br>
            <a:br>
              <a:rPr lang="de-DE" sz="3600" dirty="0"/>
            </a:br>
            <a:endParaRPr lang="de-DE" sz="2400" dirty="0"/>
          </a:p>
        </p:txBody>
      </p:sp>
      <p:sp>
        <p:nvSpPr>
          <p:cNvPr id="4" name="Inhaltsplatzhalter 2">
            <a:extLst>
              <a:ext uri="{FF2B5EF4-FFF2-40B4-BE49-F238E27FC236}">
                <a16:creationId xmlns:a16="http://schemas.microsoft.com/office/drawing/2014/main" id="{0690A9DB-404C-CF3E-1813-F1BA81019620}"/>
              </a:ext>
            </a:extLst>
          </p:cNvPr>
          <p:cNvSpPr txBox="1">
            <a:spLocks/>
          </p:cNvSpPr>
          <p:nvPr/>
        </p:nvSpPr>
        <p:spPr bwMode="auto">
          <a:xfrm>
            <a:off x="250826" y="1131889"/>
            <a:ext cx="2547758"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lvl1pPr marL="243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350" indent="0" eaLnBrk="1" fontAlgn="auto" hangingPunct="1">
              <a:spcAft>
                <a:spcPts val="0"/>
              </a:spcAft>
              <a:buFontTx/>
              <a:buNone/>
              <a:defRPr/>
            </a:pPr>
            <a:r>
              <a:rPr kumimoji="0" lang="de-DE" sz="3200" b="1" i="0" u="none" strike="noStrike" kern="1200" cap="all" spc="200" normalizeH="0" baseline="0" noProof="0" dirty="0">
                <a:ln>
                  <a:noFill/>
                </a:ln>
                <a:solidFill>
                  <a:srgbClr val="E3051B"/>
                </a:solidFill>
                <a:effectLst/>
                <a:uLnTx/>
                <a:uFillTx/>
                <a:latin typeface="Meta Head IGM Cond Black"/>
                <a:ea typeface="+mj-ea"/>
                <a:cs typeface="Calibri" panose="020F0502020204030204" pitchFamily="34" charset="0"/>
              </a:rPr>
              <a:t>Das Stimmt nicht!</a:t>
            </a:r>
            <a:endParaRPr lang="de-DE" sz="3200" dirty="0">
              <a:highlight>
                <a:srgbClr val="FFFF00"/>
              </a:highlight>
            </a:endParaRPr>
          </a:p>
          <a:p>
            <a:pPr eaLnBrk="1" fontAlgn="auto" hangingPunct="1">
              <a:spcAft>
                <a:spcPts val="0"/>
              </a:spcAft>
              <a:defRPr/>
            </a:pPr>
            <a:endParaRPr lang="de-DE" sz="1800" dirty="0"/>
          </a:p>
        </p:txBody>
      </p:sp>
      <p:pic>
        <p:nvPicPr>
          <p:cNvPr id="7" name="Grafik 6" descr="Ein Bild, das draußen, Person, Baum, Junge enthält.&#10;&#10;Automatisch generierte Beschreibung">
            <a:extLst>
              <a:ext uri="{FF2B5EF4-FFF2-40B4-BE49-F238E27FC236}">
                <a16:creationId xmlns:a16="http://schemas.microsoft.com/office/drawing/2014/main" id="{8D19254C-CCEC-FFBC-55B5-F12A88CDD14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06391" y="1131889"/>
            <a:ext cx="5104563" cy="3403042"/>
          </a:xfrm>
          <a:prstGeom prst="rect">
            <a:avLst/>
          </a:prstGeom>
        </p:spPr>
      </p:pic>
    </p:spTree>
    <p:extLst>
      <p:ext uri="{BB962C8B-B14F-4D97-AF65-F5344CB8AC3E}">
        <p14:creationId xmlns:p14="http://schemas.microsoft.com/office/powerpoint/2010/main" val="3228864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a:extLst>
              <a:ext uri="{FF2B5EF4-FFF2-40B4-BE49-F238E27FC236}">
                <a16:creationId xmlns:a16="http://schemas.microsoft.com/office/drawing/2014/main" id="{50159F52-346A-0CEB-1AE4-B6D2545AD439}"/>
              </a:ext>
            </a:extLst>
          </p:cNvPr>
          <p:cNvSpPr>
            <a:spLocks noGrp="1"/>
          </p:cNvSpPr>
          <p:nvPr>
            <p:ph sz="half" idx="1"/>
          </p:nvPr>
        </p:nvSpPr>
        <p:spPr>
          <a:xfrm>
            <a:off x="258092" y="1995686"/>
            <a:ext cx="4228968" cy="2759014"/>
          </a:xfrm>
        </p:spPr>
        <p:txBody>
          <a:bodyPr>
            <a:noAutofit/>
          </a:bodyPr>
          <a:lstStyle/>
          <a:p>
            <a:r>
              <a:rPr lang="de-DE" sz="1600" dirty="0"/>
              <a:t>flexibler sein bei den Anforderungen. </a:t>
            </a:r>
          </a:p>
          <a:p>
            <a:r>
              <a:rPr lang="de-DE" sz="1600" dirty="0"/>
              <a:t>weg vom „Schema F“, mehr Chancen für die heute abgelehnten Bewerber*innen bieten.</a:t>
            </a:r>
          </a:p>
          <a:p>
            <a:r>
              <a:rPr lang="de-DE" sz="1600" dirty="0"/>
              <a:t>mehr tun, um mit Bewerber*innen in Kontakt zu kommen wenn sie als kleine und mittlere Betriebe eher unbekannt sind.</a:t>
            </a:r>
          </a:p>
          <a:p>
            <a:r>
              <a:rPr lang="de-DE" sz="1600" dirty="0"/>
              <a:t>Ausbildungsbedingungen verbessern.</a:t>
            </a:r>
          </a:p>
        </p:txBody>
      </p:sp>
      <p:sp>
        <p:nvSpPr>
          <p:cNvPr id="10" name="Textplatzhalter 9">
            <a:extLst>
              <a:ext uri="{FF2B5EF4-FFF2-40B4-BE49-F238E27FC236}">
                <a16:creationId xmlns:a16="http://schemas.microsoft.com/office/drawing/2014/main" id="{D8A7105D-EB58-8775-712F-EAC48E43A767}"/>
              </a:ext>
            </a:extLst>
          </p:cNvPr>
          <p:cNvSpPr>
            <a:spLocks noGrp="1"/>
          </p:cNvSpPr>
          <p:nvPr>
            <p:ph type="body" sz="quarter" idx="13"/>
          </p:nvPr>
        </p:nvSpPr>
        <p:spPr>
          <a:xfrm>
            <a:off x="250825" y="1419622"/>
            <a:ext cx="4228967" cy="495300"/>
          </a:xfrm>
        </p:spPr>
        <p:txBody>
          <a:bodyPr>
            <a:noAutofit/>
          </a:bodyPr>
          <a:lstStyle/>
          <a:p>
            <a:r>
              <a:rPr lang="de-DE" dirty="0"/>
              <a:t>Unternehmen müssen heute …</a:t>
            </a:r>
          </a:p>
        </p:txBody>
      </p:sp>
      <p:sp>
        <p:nvSpPr>
          <p:cNvPr id="3" name="Bildplatzhalter 2">
            <a:extLst>
              <a:ext uri="{FF2B5EF4-FFF2-40B4-BE49-F238E27FC236}">
                <a16:creationId xmlns:a16="http://schemas.microsoft.com/office/drawing/2014/main" id="{39AA2609-AAE8-CEB6-EE7D-C9852EFA51D5}"/>
              </a:ext>
            </a:extLst>
          </p:cNvPr>
          <p:cNvSpPr>
            <a:spLocks noGrp="1"/>
          </p:cNvSpPr>
          <p:nvPr>
            <p:ph type="pic" sz="quarter" idx="14"/>
          </p:nvPr>
        </p:nvSpPr>
        <p:spPr/>
        <p:txBody>
          <a:bodyPr/>
          <a:lstStyle/>
          <a:p>
            <a:endParaRPr lang="de-DE"/>
          </a:p>
        </p:txBody>
      </p:sp>
      <p:sp>
        <p:nvSpPr>
          <p:cNvPr id="8" name="Titel 7">
            <a:extLst>
              <a:ext uri="{FF2B5EF4-FFF2-40B4-BE49-F238E27FC236}">
                <a16:creationId xmlns:a16="http://schemas.microsoft.com/office/drawing/2014/main" id="{8B73309F-8343-3996-88FF-1FA43757B727}"/>
              </a:ext>
            </a:extLst>
          </p:cNvPr>
          <p:cNvSpPr>
            <a:spLocks noGrp="1"/>
          </p:cNvSpPr>
          <p:nvPr>
            <p:ph type="title"/>
          </p:nvPr>
        </p:nvSpPr>
        <p:spPr>
          <a:xfrm>
            <a:off x="250825" y="388800"/>
            <a:ext cx="7705551" cy="472175"/>
          </a:xfrm>
        </p:spPr>
        <p:txBody>
          <a:bodyPr/>
          <a:lstStyle/>
          <a:p>
            <a:r>
              <a:rPr lang="de-DE" dirty="0"/>
              <a:t>Azubis fallen nicht (Mehr) vom Himmel</a:t>
            </a:r>
          </a:p>
        </p:txBody>
      </p:sp>
      <p:pic>
        <p:nvPicPr>
          <p:cNvPr id="5" name="Grafik 4"/>
          <p:cNvPicPr>
            <a:picLocks noChangeAspect="1"/>
          </p:cNvPicPr>
          <p:nvPr/>
        </p:nvPicPr>
        <p:blipFill rotWithShape="1">
          <a:blip r:embed="rId3"/>
          <a:srcRect l="19777" r="12201"/>
          <a:stretch/>
        </p:blipFill>
        <p:spPr>
          <a:xfrm>
            <a:off x="4757015" y="1080001"/>
            <a:ext cx="4128893" cy="3377034"/>
          </a:xfrm>
          <a:prstGeom prst="rect">
            <a:avLst/>
          </a:prstGeom>
        </p:spPr>
      </p:pic>
    </p:spTree>
    <p:extLst>
      <p:ext uri="{BB962C8B-B14F-4D97-AF65-F5344CB8AC3E}">
        <p14:creationId xmlns:p14="http://schemas.microsoft.com/office/powerpoint/2010/main" val="2937801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1640" y="378752"/>
            <a:ext cx="8642349" cy="454025"/>
          </a:xfrm>
        </p:spPr>
        <p:txBody>
          <a:bodyPr/>
          <a:lstStyle/>
          <a:p>
            <a:r>
              <a:rPr lang="de-DE" dirty="0"/>
              <a:t>Wir brauchen Euch</a:t>
            </a:r>
          </a:p>
        </p:txBody>
      </p:sp>
      <p:sp>
        <p:nvSpPr>
          <p:cNvPr id="3" name="Inhaltsplatzhalter 2"/>
          <p:cNvSpPr>
            <a:spLocks noGrp="1"/>
          </p:cNvSpPr>
          <p:nvPr>
            <p:ph idx="1"/>
          </p:nvPr>
        </p:nvSpPr>
        <p:spPr>
          <a:xfrm>
            <a:off x="241639" y="2864602"/>
            <a:ext cx="4209337" cy="2119409"/>
          </a:xfrm>
        </p:spPr>
        <p:txBody>
          <a:bodyPr>
            <a:normAutofit/>
          </a:bodyPr>
          <a:lstStyle/>
          <a:p>
            <a:pPr marL="1350" indent="0">
              <a:buNone/>
            </a:pPr>
            <a:r>
              <a:rPr lang="de-DE" dirty="0"/>
              <a:t>Drei Schritte:</a:t>
            </a:r>
          </a:p>
          <a:p>
            <a:pPr marL="344250" indent="-342900">
              <a:buAutoNum type="arabicPeriod"/>
            </a:pPr>
            <a:r>
              <a:rPr lang="de-DE" dirty="0"/>
              <a:t>Bestandsaufnahme im Betrieb</a:t>
            </a:r>
          </a:p>
          <a:p>
            <a:pPr marL="344250" indent="-342900">
              <a:buAutoNum type="arabicPeriod"/>
            </a:pPr>
            <a:r>
              <a:rPr lang="de-DE" dirty="0"/>
              <a:t>Eigene Idee Verbesserungsidee</a:t>
            </a:r>
            <a:br>
              <a:rPr lang="de-DE" dirty="0"/>
            </a:br>
            <a:r>
              <a:rPr lang="de-DE" dirty="0"/>
              <a:t>entwickeln oder Vorlage nutzen</a:t>
            </a:r>
          </a:p>
          <a:p>
            <a:pPr marL="344250" indent="-342900">
              <a:buAutoNum type="arabicPeriod"/>
            </a:pPr>
            <a:r>
              <a:rPr lang="de-DE" dirty="0"/>
              <a:t>Betriebliche und/oder lokale Initiative </a:t>
            </a:r>
            <a:br>
              <a:rPr lang="de-DE" dirty="0"/>
            </a:br>
            <a:r>
              <a:rPr lang="de-DE" dirty="0"/>
              <a:t>für mehr Ausbildungsplätze oder eine attraktivere Ausbildung starten</a:t>
            </a:r>
          </a:p>
          <a:p>
            <a:endParaRPr lang="de-DE" dirty="0"/>
          </a:p>
          <a:p>
            <a:pPr marL="1350" indent="0">
              <a:buNone/>
            </a:pPr>
            <a:endParaRPr lang="de-DE" dirty="0"/>
          </a:p>
        </p:txBody>
      </p:sp>
      <p:sp>
        <p:nvSpPr>
          <p:cNvPr id="4" name="Textplatzhalter 3"/>
          <p:cNvSpPr>
            <a:spLocks noGrp="1"/>
          </p:cNvSpPr>
          <p:nvPr>
            <p:ph type="body" sz="quarter" idx="13"/>
          </p:nvPr>
        </p:nvSpPr>
        <p:spPr>
          <a:xfrm>
            <a:off x="241640" y="1550264"/>
            <a:ext cx="4795310" cy="1177437"/>
          </a:xfrm>
        </p:spPr>
        <p:txBody>
          <a:bodyPr/>
          <a:lstStyle/>
          <a:p>
            <a:pPr>
              <a:spcBef>
                <a:spcPts val="0"/>
              </a:spcBef>
            </a:pPr>
            <a:r>
              <a:rPr lang="de-DE" b="1" dirty="0"/>
              <a:t>Bitte werdet aktiv – </a:t>
            </a:r>
          </a:p>
          <a:p>
            <a:pPr>
              <a:spcBef>
                <a:spcPts val="0"/>
              </a:spcBef>
            </a:pPr>
            <a:r>
              <a:rPr lang="de-DE" b="1" dirty="0"/>
              <a:t>und werdet Ausbildungsretter*innen</a:t>
            </a:r>
            <a:br>
              <a:rPr lang="de-DE" b="1" dirty="0"/>
            </a:br>
            <a:r>
              <a:rPr lang="de-DE" b="1" dirty="0"/>
              <a:t>Bitte unterstützt die Jugend!</a:t>
            </a:r>
          </a:p>
        </p:txBody>
      </p:sp>
      <p:pic>
        <p:nvPicPr>
          <p:cNvPr id="5" name="Grafik 4" descr="Ein Bild, das Text, Grafiken, Schrift, Poster enthält.&#10;&#10;Automatisch generierte Beschreibung">
            <a:extLst>
              <a:ext uri="{FF2B5EF4-FFF2-40B4-BE49-F238E27FC236}">
                <a16:creationId xmlns:a16="http://schemas.microsoft.com/office/drawing/2014/main" id="{4262DC1C-936A-AF3F-694F-58CC7E8AB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5729" y="468494"/>
            <a:ext cx="3022169" cy="4206511"/>
          </a:xfrm>
          <a:prstGeom prst="rect">
            <a:avLst/>
          </a:prstGeom>
        </p:spPr>
      </p:pic>
    </p:spTree>
    <p:extLst>
      <p:ext uri="{BB962C8B-B14F-4D97-AF65-F5344CB8AC3E}">
        <p14:creationId xmlns:p14="http://schemas.microsoft.com/office/powerpoint/2010/main" val="217352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dirty="0"/>
              <a:t>Steigerung von betrieblichen Ausbildungsangeboten (vor allem für Hauptschüler*innen)</a:t>
            </a:r>
          </a:p>
          <a:p>
            <a:r>
              <a:rPr lang="de-DE" dirty="0"/>
              <a:t>Verbesserung der Ausbildungssituation für junge Menschen</a:t>
            </a:r>
          </a:p>
        </p:txBody>
      </p:sp>
      <p:sp>
        <p:nvSpPr>
          <p:cNvPr id="3" name="Textplatzhalter 2"/>
          <p:cNvSpPr>
            <a:spLocks noGrp="1"/>
          </p:cNvSpPr>
          <p:nvPr>
            <p:ph type="body" sz="quarter" idx="13"/>
          </p:nvPr>
        </p:nvSpPr>
        <p:spPr/>
        <p:txBody>
          <a:bodyPr/>
          <a:lstStyle/>
          <a:p>
            <a:endParaRPr lang="de-DE" dirty="0"/>
          </a:p>
        </p:txBody>
      </p:sp>
      <p:pic>
        <p:nvPicPr>
          <p:cNvPr id="6" name="Bildplatzhalter 5"/>
          <p:cNvPicPr>
            <a:picLocks noGrp="1" noChangeAspect="1"/>
          </p:cNvPicPr>
          <p:nvPr>
            <p:ph type="pic" sz="quarter" idx="14"/>
          </p:nvPr>
        </p:nvPicPr>
        <p:blipFill>
          <a:blip r:embed="rId3" cstate="hqprint">
            <a:extLst>
              <a:ext uri="{28A0092B-C50C-407E-A947-70E740481C1C}">
                <a14:useLocalDpi xmlns:a14="http://schemas.microsoft.com/office/drawing/2010/main" val="0"/>
              </a:ext>
            </a:extLst>
          </a:blip>
          <a:srcRect t="19602" b="19602"/>
          <a:stretch>
            <a:fillRect/>
          </a:stretch>
        </p:blipFill>
        <p:spPr>
          <a:xfrm>
            <a:off x="4769600" y="1080001"/>
            <a:ext cx="4147439" cy="3361632"/>
          </a:xfrm>
        </p:spPr>
      </p:pic>
      <p:sp>
        <p:nvSpPr>
          <p:cNvPr id="5" name="Titel 4"/>
          <p:cNvSpPr>
            <a:spLocks noGrp="1"/>
          </p:cNvSpPr>
          <p:nvPr>
            <p:ph type="title"/>
          </p:nvPr>
        </p:nvSpPr>
        <p:spPr>
          <a:xfrm>
            <a:off x="250824" y="322389"/>
            <a:ext cx="7705551" cy="472175"/>
          </a:xfrm>
        </p:spPr>
        <p:txBody>
          <a:bodyPr/>
          <a:lstStyle/>
          <a:p>
            <a:r>
              <a:rPr lang="de-DE" dirty="0"/>
              <a:t>Unsere Ziele</a:t>
            </a:r>
          </a:p>
        </p:txBody>
      </p:sp>
      <p:sp>
        <p:nvSpPr>
          <p:cNvPr id="8" name="Rechteck 7"/>
          <p:cNvSpPr/>
          <p:nvPr/>
        </p:nvSpPr>
        <p:spPr>
          <a:xfrm>
            <a:off x="4759846" y="4180023"/>
            <a:ext cx="4572000" cy="261610"/>
          </a:xfrm>
          <a:prstGeom prst="rect">
            <a:avLst/>
          </a:prstGeom>
        </p:spPr>
        <p:txBody>
          <a:bodyPr>
            <a:spAutoFit/>
          </a:bodyPr>
          <a:lstStyle/>
          <a:p>
            <a:r>
              <a:rPr lang="en-US" sz="1050" dirty="0">
                <a:solidFill>
                  <a:schemeClr val="bg1"/>
                </a:solidFill>
              </a:rPr>
              <a:t>Photo by </a:t>
            </a:r>
            <a:r>
              <a:rPr lang="en-US" sz="1050" dirty="0" err="1">
                <a:solidFill>
                  <a:schemeClr val="bg1"/>
                </a:solidFill>
              </a:rPr>
              <a:t>Alif</a:t>
            </a:r>
            <a:r>
              <a:rPr lang="en-US" sz="1050" dirty="0">
                <a:solidFill>
                  <a:schemeClr val="bg1"/>
                </a:solidFill>
              </a:rPr>
              <a:t> </a:t>
            </a:r>
            <a:r>
              <a:rPr lang="en-US" sz="1050" dirty="0" err="1">
                <a:solidFill>
                  <a:schemeClr val="bg1"/>
                </a:solidFill>
              </a:rPr>
              <a:t>Kusuma</a:t>
            </a:r>
            <a:r>
              <a:rPr lang="en-US" sz="1050" dirty="0">
                <a:solidFill>
                  <a:schemeClr val="bg1"/>
                </a:solidFill>
              </a:rPr>
              <a:t> on unsplash.com</a:t>
            </a:r>
          </a:p>
        </p:txBody>
      </p:sp>
    </p:spTree>
    <p:extLst>
      <p:ext uri="{BB962C8B-B14F-4D97-AF65-F5344CB8AC3E}">
        <p14:creationId xmlns:p14="http://schemas.microsoft.com/office/powerpoint/2010/main" val="3744169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100174" y="1516573"/>
            <a:ext cx="5948847" cy="3276644"/>
          </a:xfrm>
        </p:spPr>
        <p:txBody>
          <a:bodyPr/>
          <a:lstStyle/>
          <a:p>
            <a:pPr lvl="2">
              <a:spcAft>
                <a:spcPts val="600"/>
              </a:spcAft>
            </a:pPr>
            <a:r>
              <a:rPr lang="de-DE" sz="1400" dirty="0"/>
              <a:t>Ausbau der Berufsorientierung an den Schulen</a:t>
            </a:r>
          </a:p>
          <a:p>
            <a:pPr lvl="2">
              <a:spcAft>
                <a:spcPts val="600"/>
              </a:spcAft>
            </a:pPr>
            <a:r>
              <a:rPr lang="de-DE" sz="1400" dirty="0"/>
              <a:t>Schaffung eines Übergangsmanagements von der Schule in Ausbildung durch regionale Jugendberufsagenturen (Netzwerke für Ausbildung mit Betrieben und Schulen)</a:t>
            </a:r>
          </a:p>
          <a:p>
            <a:pPr lvl="2">
              <a:spcAft>
                <a:spcPts val="600"/>
              </a:spcAft>
            </a:pPr>
            <a:r>
              <a:rPr lang="de-DE" sz="1400" dirty="0"/>
              <a:t>Ausreichend Ausbildungsplätze durch umlagefinanzierte staatliche Ausbildungsgarantie </a:t>
            </a:r>
          </a:p>
          <a:p>
            <a:pPr lvl="2">
              <a:spcAft>
                <a:spcPts val="600"/>
              </a:spcAft>
            </a:pPr>
            <a:r>
              <a:rPr lang="de-DE" sz="1400" dirty="0"/>
              <a:t>Stärkung der Tarifbindung, gute Arbeit und berufliche Entwicklungsmöglichkeiten, damit die Ausbildung für junge Menschen eine attraktive Perspektive bietet</a:t>
            </a:r>
          </a:p>
          <a:p>
            <a:pPr lvl="2">
              <a:spcAft>
                <a:spcPts val="600"/>
              </a:spcAft>
            </a:pPr>
            <a:r>
              <a:rPr lang="de-DE" sz="1400" dirty="0"/>
              <a:t>Neuer Ordnungsrahmen und Mindeststandards für das duale Studium</a:t>
            </a:r>
          </a:p>
          <a:p>
            <a:pPr lvl="2">
              <a:spcAft>
                <a:spcPts val="600"/>
              </a:spcAft>
            </a:pPr>
            <a:r>
              <a:rPr lang="de-DE" sz="1400" dirty="0"/>
              <a:t>Nachthaltig attraktive Bedingungen im Handwerk</a:t>
            </a:r>
          </a:p>
        </p:txBody>
      </p:sp>
      <p:sp>
        <p:nvSpPr>
          <p:cNvPr id="5" name="Titel 4"/>
          <p:cNvSpPr>
            <a:spLocks noGrp="1"/>
          </p:cNvSpPr>
          <p:nvPr>
            <p:ph type="title"/>
          </p:nvPr>
        </p:nvSpPr>
        <p:spPr>
          <a:xfrm>
            <a:off x="418017" y="350283"/>
            <a:ext cx="7730901" cy="472175"/>
          </a:xfrm>
        </p:spPr>
        <p:txBody>
          <a:bodyPr/>
          <a:lstStyle/>
          <a:p>
            <a:r>
              <a:rPr lang="de-DE" sz="3600" dirty="0"/>
              <a:t>Unsere politischen Forderungen </a:t>
            </a:r>
            <a:br>
              <a:rPr lang="de-DE" sz="3600" dirty="0"/>
            </a:br>
            <a:r>
              <a:rPr lang="de-DE" sz="3600" dirty="0"/>
              <a:t>als IG Metall</a:t>
            </a:r>
          </a:p>
        </p:txBody>
      </p:sp>
      <p:pic>
        <p:nvPicPr>
          <p:cNvPr id="4" name="Grafik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0" y="756783"/>
            <a:ext cx="6022584" cy="4014076"/>
          </a:xfrm>
          <a:prstGeom prst="rect">
            <a:avLst/>
          </a:prstGeom>
        </p:spPr>
      </p:pic>
      <p:sp>
        <p:nvSpPr>
          <p:cNvPr id="7" name="Textfeld 6"/>
          <p:cNvSpPr txBox="1"/>
          <p:nvPr/>
        </p:nvSpPr>
        <p:spPr>
          <a:xfrm rot="16200000">
            <a:off x="5314713" y="2108897"/>
            <a:ext cx="1067921" cy="20005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dirty="0">
                <a:ln>
                  <a:noFill/>
                </a:ln>
                <a:solidFill>
                  <a:srgbClr val="FFFFFF"/>
                </a:solidFill>
                <a:effectLst/>
                <a:uLnTx/>
                <a:uFillTx/>
                <a:latin typeface="Meta IGM"/>
                <a:ea typeface="+mn-ea"/>
                <a:cs typeface="+mn-cs"/>
              </a:rPr>
              <a:t>© Foto: Thomas Range</a:t>
            </a:r>
          </a:p>
        </p:txBody>
      </p:sp>
    </p:spTree>
    <p:extLst>
      <p:ext uri="{BB962C8B-B14F-4D97-AF65-F5344CB8AC3E}">
        <p14:creationId xmlns:p14="http://schemas.microsoft.com/office/powerpoint/2010/main" val="1765876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B240F-C565-080D-C2DB-DB10964479EF}"/>
              </a:ext>
            </a:extLst>
          </p:cNvPr>
          <p:cNvSpPr>
            <a:spLocks noGrp="1"/>
          </p:cNvSpPr>
          <p:nvPr>
            <p:ph type="title"/>
          </p:nvPr>
        </p:nvSpPr>
        <p:spPr>
          <a:xfrm>
            <a:off x="743694" y="2117725"/>
            <a:ext cx="7647272" cy="454025"/>
          </a:xfrm>
        </p:spPr>
        <p:txBody>
          <a:bodyPr/>
          <a:lstStyle/>
          <a:p>
            <a:pPr algn="ctr"/>
            <a:r>
              <a:rPr lang="de-DE" sz="2000" b="0" dirty="0"/>
              <a:t>HIER ein eigenes Beispiel oder eins aus der </a:t>
            </a:r>
            <a:r>
              <a:rPr lang="de-DE" sz="2000" b="0" dirty="0" err="1"/>
              <a:t>materialsammlung</a:t>
            </a:r>
            <a:r>
              <a:rPr lang="de-DE" sz="2000" b="0" dirty="0"/>
              <a:t> einfügen</a:t>
            </a:r>
          </a:p>
        </p:txBody>
      </p:sp>
    </p:spTree>
    <p:extLst>
      <p:ext uri="{BB962C8B-B14F-4D97-AF65-F5344CB8AC3E}">
        <p14:creationId xmlns:p14="http://schemas.microsoft.com/office/powerpoint/2010/main" val="3708100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DA857-C9E3-08FB-02C8-52D6F8CF2801}"/>
              </a:ext>
            </a:extLst>
          </p:cNvPr>
          <p:cNvSpPr>
            <a:spLocks noGrp="1"/>
          </p:cNvSpPr>
          <p:nvPr>
            <p:ph type="ctrTitle"/>
          </p:nvPr>
        </p:nvSpPr>
        <p:spPr/>
        <p:txBody>
          <a:bodyPr/>
          <a:lstStyle/>
          <a:p>
            <a:r>
              <a:rPr lang="de-DE" dirty="0"/>
              <a:t>Danke für eure Aufmerksamkeit!</a:t>
            </a:r>
          </a:p>
        </p:txBody>
      </p:sp>
      <p:sp>
        <p:nvSpPr>
          <p:cNvPr id="5" name="Rechteck 4">
            <a:extLst>
              <a:ext uri="{FF2B5EF4-FFF2-40B4-BE49-F238E27FC236}">
                <a16:creationId xmlns:a16="http://schemas.microsoft.com/office/drawing/2014/main" id="{485A31A9-ADE0-0F4C-3AFD-D62986456F68}"/>
              </a:ext>
            </a:extLst>
          </p:cNvPr>
          <p:cNvSpPr/>
          <p:nvPr/>
        </p:nvSpPr>
        <p:spPr>
          <a:xfrm>
            <a:off x="8073958" y="51883"/>
            <a:ext cx="1070042" cy="1219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4" name="Grafik 3" descr="Ein Bild, das Text, Grafiken, Schrift, Poster enthält.&#10;&#10;Automatisch generierte Beschreibung">
            <a:extLst>
              <a:ext uri="{FF2B5EF4-FFF2-40B4-BE49-F238E27FC236}">
                <a16:creationId xmlns:a16="http://schemas.microsoft.com/office/drawing/2014/main" id="{34335C13-4B7F-FD26-E423-8EB879158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6043" y="51883"/>
            <a:ext cx="1899856" cy="2644381"/>
          </a:xfrm>
          <a:prstGeom prst="rect">
            <a:avLst/>
          </a:prstGeom>
        </p:spPr>
      </p:pic>
    </p:spTree>
    <p:extLst>
      <p:ext uri="{BB962C8B-B14F-4D97-AF65-F5344CB8AC3E}">
        <p14:creationId xmlns:p14="http://schemas.microsoft.com/office/powerpoint/2010/main" val="2645307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Materialsammlung</a:t>
            </a:r>
          </a:p>
        </p:txBody>
      </p:sp>
      <p:sp>
        <p:nvSpPr>
          <p:cNvPr id="3" name="Textplatzhalter 2"/>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701588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3060F-4CA1-420D-8BFC-4FF837D8C7EE}"/>
              </a:ext>
            </a:extLst>
          </p:cNvPr>
          <p:cNvSpPr>
            <a:spLocks noGrp="1"/>
          </p:cNvSpPr>
          <p:nvPr>
            <p:ph type="title"/>
          </p:nvPr>
        </p:nvSpPr>
        <p:spPr>
          <a:xfrm>
            <a:off x="250825" y="329136"/>
            <a:ext cx="8642350" cy="454025"/>
          </a:xfrm>
        </p:spPr>
        <p:txBody>
          <a:bodyPr/>
          <a:lstStyle/>
          <a:p>
            <a:pPr fontAlgn="auto">
              <a:spcAft>
                <a:spcPts val="0"/>
              </a:spcAft>
              <a:defRPr/>
            </a:pPr>
            <a:r>
              <a:rPr lang="de-DE" dirty="0"/>
              <a:t>Wir Retten die Ausbildung – </a:t>
            </a:r>
            <a:br>
              <a:rPr lang="de-DE" dirty="0"/>
            </a:br>
            <a:r>
              <a:rPr lang="de-DE" dirty="0"/>
              <a:t>Gute Beispiele aus der Praxis</a:t>
            </a:r>
          </a:p>
        </p:txBody>
      </p:sp>
      <p:sp>
        <p:nvSpPr>
          <p:cNvPr id="3" name="Inhaltsplatzhalter 2">
            <a:extLst>
              <a:ext uri="{FF2B5EF4-FFF2-40B4-BE49-F238E27FC236}">
                <a16:creationId xmlns:a16="http://schemas.microsoft.com/office/drawing/2014/main" id="{3DBE6C9E-870C-A58E-CBF8-043CF4C3156A}"/>
              </a:ext>
            </a:extLst>
          </p:cNvPr>
          <p:cNvSpPr>
            <a:spLocks noGrp="1"/>
          </p:cNvSpPr>
          <p:nvPr>
            <p:ph idx="1"/>
          </p:nvPr>
        </p:nvSpPr>
        <p:spPr>
          <a:xfrm>
            <a:off x="250825" y="1594847"/>
            <a:ext cx="8642350" cy="2119313"/>
          </a:xfrm>
        </p:spPr>
        <p:txBody>
          <a:bodyPr rtlCol="0">
            <a:noAutofit/>
          </a:bodyPr>
          <a:lstStyle/>
          <a:p>
            <a:pPr fontAlgn="auto">
              <a:lnSpc>
                <a:spcPct val="100000"/>
              </a:lnSpc>
              <a:spcAft>
                <a:spcPts val="0"/>
              </a:spcAft>
              <a:defRPr/>
            </a:pPr>
            <a:r>
              <a:rPr lang="de-DE" sz="1200" dirty="0"/>
              <a:t>Aktionskoffer SOS Ausbildung </a:t>
            </a:r>
            <a:endParaRPr lang="de-DE" sz="1200" dirty="0">
              <a:solidFill>
                <a:srgbClr val="FF0000"/>
              </a:solidFill>
            </a:endParaRPr>
          </a:p>
          <a:p>
            <a:pPr lvl="1" fontAlgn="auto">
              <a:lnSpc>
                <a:spcPct val="100000"/>
              </a:lnSpc>
              <a:spcAft>
                <a:spcPts val="0"/>
              </a:spcAft>
              <a:defRPr/>
            </a:pPr>
            <a:r>
              <a:rPr lang="de-DE" sz="1200" dirty="0"/>
              <a:t>Ausbildungsgipfel - Aktiv für Ausbildungsplätze </a:t>
            </a:r>
          </a:p>
          <a:p>
            <a:pPr lvl="1" fontAlgn="auto">
              <a:lnSpc>
                <a:spcPct val="100000"/>
              </a:lnSpc>
              <a:spcAft>
                <a:spcPts val="0"/>
              </a:spcAft>
              <a:defRPr/>
            </a:pPr>
            <a:r>
              <a:rPr lang="de-DE" sz="1200" dirty="0"/>
              <a:t>Mehr Ausbildungsplätze mit dem Lösungsloop</a:t>
            </a:r>
          </a:p>
          <a:p>
            <a:pPr lvl="1" fontAlgn="auto">
              <a:lnSpc>
                <a:spcPct val="100000"/>
              </a:lnSpc>
              <a:spcAft>
                <a:spcPts val="0"/>
              </a:spcAft>
              <a:defRPr/>
            </a:pPr>
            <a:r>
              <a:rPr lang="de-DE" sz="1200" dirty="0"/>
              <a:t>Best </a:t>
            </a:r>
            <a:r>
              <a:rPr lang="de-DE" sz="1200" dirty="0" err="1"/>
              <a:t>of</a:t>
            </a:r>
            <a:r>
              <a:rPr lang="de-DE" sz="1200" dirty="0"/>
              <a:t> </a:t>
            </a:r>
            <a:r>
              <a:rPr lang="de-DE" sz="1200" dirty="0" err="1"/>
              <a:t>the</a:t>
            </a:r>
            <a:r>
              <a:rPr lang="de-DE" sz="1200" dirty="0"/>
              <a:t> Rest</a:t>
            </a:r>
          </a:p>
          <a:p>
            <a:pPr lvl="1" fontAlgn="auto">
              <a:lnSpc>
                <a:spcPct val="100000"/>
              </a:lnSpc>
              <a:spcAft>
                <a:spcPts val="0"/>
              </a:spcAft>
              <a:defRPr/>
            </a:pPr>
            <a:r>
              <a:rPr lang="de-DE" sz="1200" dirty="0" err="1"/>
              <a:t>Berufecheck</a:t>
            </a:r>
            <a:r>
              <a:rPr lang="de-DE" sz="1200" dirty="0"/>
              <a:t> mit der Bundesagentur</a:t>
            </a:r>
          </a:p>
          <a:p>
            <a:pPr fontAlgn="auto">
              <a:lnSpc>
                <a:spcPct val="100000"/>
              </a:lnSpc>
              <a:spcAft>
                <a:spcPts val="0"/>
              </a:spcAft>
              <a:defRPr/>
            </a:pPr>
            <a:r>
              <a:rPr lang="de-DE" sz="1200" dirty="0" err="1"/>
              <a:t>Workshopkonzept</a:t>
            </a:r>
            <a:r>
              <a:rPr lang="de-DE" sz="1200" dirty="0"/>
              <a:t> "SOS Ausbildung"</a:t>
            </a:r>
          </a:p>
        </p:txBody>
      </p:sp>
    </p:spTree>
    <p:extLst>
      <p:ext uri="{BB962C8B-B14F-4D97-AF65-F5344CB8AC3E}">
        <p14:creationId xmlns:p14="http://schemas.microsoft.com/office/powerpoint/2010/main" val="353491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37DD3-8038-6FA1-BA97-955F26FDD048}"/>
              </a:ext>
            </a:extLst>
          </p:cNvPr>
          <p:cNvSpPr>
            <a:spLocks noGrp="1"/>
          </p:cNvSpPr>
          <p:nvPr>
            <p:ph type="ctrTitle"/>
          </p:nvPr>
        </p:nvSpPr>
        <p:spPr>
          <a:xfrm>
            <a:off x="250825" y="2876550"/>
            <a:ext cx="5333297" cy="1541626"/>
          </a:xfrm>
        </p:spPr>
        <p:txBody>
          <a:bodyPr/>
          <a:lstStyle/>
          <a:p>
            <a:r>
              <a:rPr lang="de-DE" sz="4800" dirty="0">
                <a:solidFill>
                  <a:schemeClr val="bg1"/>
                </a:solidFill>
              </a:rPr>
              <a:t>SOS </a:t>
            </a:r>
            <a:r>
              <a:rPr lang="de-DE" sz="4800" dirty="0" err="1">
                <a:solidFill>
                  <a:schemeClr val="bg1"/>
                </a:solidFill>
              </a:rPr>
              <a:t>DualE</a:t>
            </a:r>
            <a:r>
              <a:rPr lang="de-DE" sz="4800" dirty="0">
                <a:solidFill>
                  <a:schemeClr val="bg1"/>
                </a:solidFill>
              </a:rPr>
              <a:t> Ausbildung</a:t>
            </a:r>
            <a:endParaRPr lang="de-DE" sz="4800" dirty="0"/>
          </a:p>
        </p:txBody>
      </p:sp>
      <p:pic>
        <p:nvPicPr>
          <p:cNvPr id="6" name="Grafik 13">
            <a:extLst>
              <a:ext uri="{FF2B5EF4-FFF2-40B4-BE49-F238E27FC236}">
                <a16:creationId xmlns:a16="http://schemas.microsoft.com/office/drawing/2014/main" id="{56E25783-CA0B-5A70-E312-BE224832A33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2">
            <a:extLst>
              <a:ext uri="{FF2B5EF4-FFF2-40B4-BE49-F238E27FC236}">
                <a16:creationId xmlns:a16="http://schemas.microsoft.com/office/drawing/2014/main" id="{F6F158C2-5156-4C60-9A40-E9C21868EF87}"/>
              </a:ext>
            </a:extLst>
          </p:cNvPr>
          <p:cNvSpPr txBox="1">
            <a:spLocks/>
          </p:cNvSpPr>
          <p:nvPr/>
        </p:nvSpPr>
        <p:spPr bwMode="auto">
          <a:xfrm>
            <a:off x="218297" y="4635500"/>
            <a:ext cx="2514146" cy="379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normAutofit/>
          </a:bodyPr>
          <a:lstStyle>
            <a:lvl1pPr marL="0" indent="0" algn="l" defTabSz="685800" rtl="0" fontAlgn="base">
              <a:lnSpc>
                <a:spcPct val="90000"/>
              </a:lnSpc>
              <a:spcBef>
                <a:spcPts val="750"/>
              </a:spcBef>
              <a:spcAft>
                <a:spcPct val="0"/>
              </a:spcAft>
              <a:buSzPct val="90000"/>
              <a:buNone/>
              <a:defRPr sz="2100" b="0" i="0" kern="1200" spc="100" baseline="0">
                <a:solidFill>
                  <a:schemeClr val="bg1"/>
                </a:solidFill>
                <a:latin typeface="Meta Head IGM Cond Light" panose="02000506030000020004" pitchFamily="2" charset="77"/>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4"/>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4"/>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4"/>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4"/>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endParaRPr lang="de-DE" sz="1400" dirty="0"/>
          </a:p>
        </p:txBody>
      </p:sp>
      <p:sp>
        <p:nvSpPr>
          <p:cNvPr id="4" name="Textplatzhalter 3"/>
          <p:cNvSpPr>
            <a:spLocks noGrp="1"/>
          </p:cNvSpPr>
          <p:nvPr>
            <p:ph type="body" sz="quarter" idx="14"/>
          </p:nvPr>
        </p:nvSpPr>
        <p:spPr/>
        <p:txBody>
          <a:bodyPr/>
          <a:lstStyle/>
          <a:p>
            <a:r>
              <a:rPr lang="de-DE" dirty="0"/>
              <a:t>Werde Ausbildungsretter*in</a:t>
            </a:r>
          </a:p>
        </p:txBody>
      </p:sp>
    </p:spTree>
    <p:extLst>
      <p:ext uri="{BB962C8B-B14F-4D97-AF65-F5344CB8AC3E}">
        <p14:creationId xmlns:p14="http://schemas.microsoft.com/office/powerpoint/2010/main" val="3848218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Ausbildungsgipfel - Aktiv für Ausbildungsplätze </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Die Geschäftsstelle Saarbrücken entwickelte das Format des „Ausbildungsgipfels“, um Betriebs- und Branchenübergreifend Mitglieder von Betriebsräten und Jugend- und Auszubildendenvertretungen in Austausch über das Thema Ausbildung zu bringen. </a:t>
            </a:r>
          </a:p>
          <a:p>
            <a:pPr eaLnBrk="1" hangingPunct="1"/>
            <a:r>
              <a:rPr lang="de-DE" dirty="0"/>
              <a:t>Die Veranstaltung war auf einen Tag ausgelegt, BR und </a:t>
            </a:r>
            <a:r>
              <a:rPr lang="de-DE" dirty="0" err="1"/>
              <a:t>JAVen</a:t>
            </a:r>
            <a:r>
              <a:rPr lang="de-DE" dirty="0"/>
              <a:t> konnten sich nach §37 Abs.6 BetrVG dafür freistellen lassen. </a:t>
            </a:r>
          </a:p>
          <a:p>
            <a:pPr eaLnBrk="1" hangingPunct="1"/>
            <a:r>
              <a:rPr lang="de-DE" dirty="0"/>
              <a:t>Materialien die zum Download zur Verfügung stehen:</a:t>
            </a:r>
          </a:p>
          <a:p>
            <a:pPr lvl="1" eaLnBrk="1" hangingPunct="1"/>
            <a:r>
              <a:rPr lang="de-DE" dirty="0"/>
              <a:t>Einladungsflyer</a:t>
            </a:r>
          </a:p>
          <a:p>
            <a:pPr lvl="1" eaLnBrk="1" hangingPunct="1"/>
            <a:r>
              <a:rPr lang="de-DE" dirty="0"/>
              <a:t>Musterablaufplan</a:t>
            </a:r>
          </a:p>
          <a:p>
            <a:pPr lvl="1" eaLnBrk="1" hangingPunct="1"/>
            <a:r>
              <a:rPr lang="de-DE" dirty="0"/>
              <a:t>Musteranschreiben für BR und JAV Gremien</a:t>
            </a:r>
          </a:p>
          <a:p>
            <a:pPr lvl="1" eaLnBrk="1" hangingPunct="1"/>
            <a:r>
              <a:rPr lang="de-DE" dirty="0"/>
              <a:t>Pressemitteilung</a:t>
            </a:r>
          </a:p>
          <a:p>
            <a:pPr lvl="1" eaLnBrk="1" hangingPunct="1"/>
            <a:r>
              <a:rPr lang="de-DE" sz="1000" dirty="0">
                <a:hlinkClick r:id="rId4"/>
              </a:rPr>
              <a:t>https://intranet.bo-it.de/cps/rde/xbcr/intranet/SaarbrueckenI.zip</a:t>
            </a:r>
            <a:endParaRPr lang="de-DE" sz="1000" dirty="0"/>
          </a:p>
          <a:p>
            <a:pPr marL="271462" lvl="1" indent="0" eaLnBrk="1" hangingPunct="1">
              <a:buNone/>
            </a:pPr>
            <a:endParaRPr lang="de-DE" sz="1000" dirty="0"/>
          </a:p>
        </p:txBody>
      </p:sp>
    </p:spTree>
    <p:extLst>
      <p:ext uri="{BB962C8B-B14F-4D97-AF65-F5344CB8AC3E}">
        <p14:creationId xmlns:p14="http://schemas.microsoft.com/office/powerpoint/2010/main" val="2438187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Mehr Ausbildungsplätze mit dem Lösungsloop </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Der Betriebsrat der Firma Festo hatte ein Problem, das viele teilen: Es sollten Ausbildungsplätze abgebaut werden, da die Abteilungen keinen Bedarf an Auszubildenden meldeten. </a:t>
            </a:r>
          </a:p>
          <a:p>
            <a:pPr eaLnBrk="1" hangingPunct="1"/>
            <a:r>
              <a:rPr lang="de-DE" dirty="0"/>
              <a:t>Bisher hatte sich der Betriebsrat in diesen Bereich kaum eingemischt, jetzt aber wurde er aktiv: </a:t>
            </a:r>
          </a:p>
          <a:p>
            <a:pPr eaLnBrk="1" hangingPunct="1"/>
            <a:r>
              <a:rPr lang="de-DE" dirty="0"/>
              <a:t>Durch kluge Personalplanung am Standort unter Mitbestimmung des Betriebsräts und der JAV konnten Ausbildungsplätze bei FESTO Rohrbach gesichert werden. Grundlage für die Strategie war der sogenannte „Lösungsloop“. </a:t>
            </a:r>
          </a:p>
          <a:p>
            <a:pPr eaLnBrk="1" hangingPunct="1"/>
            <a:r>
              <a:rPr lang="de-DE" dirty="0"/>
              <a:t>Materialien die zum Download zur Verfügung stehen:</a:t>
            </a:r>
          </a:p>
          <a:p>
            <a:pPr lvl="1" eaLnBrk="1" hangingPunct="1"/>
            <a:r>
              <a:rPr lang="de-DE" dirty="0"/>
              <a:t>Schritt für Schritt die Strategie-Entwicklung auf Grundlage des Lösungsloops</a:t>
            </a:r>
          </a:p>
          <a:p>
            <a:pPr lvl="1" eaLnBrk="1" hangingPunct="1"/>
            <a:r>
              <a:rPr lang="de-DE" sz="1000" dirty="0">
                <a:hlinkClick r:id="rId4"/>
              </a:rPr>
              <a:t>https://intranet.bo-it.de/cps/rde/xbcr/intranet/SaarbrueckenII.zip</a:t>
            </a:r>
            <a:endParaRPr lang="de-DE" sz="1000" dirty="0"/>
          </a:p>
          <a:p>
            <a:pPr marL="271462" lvl="1" indent="0" eaLnBrk="1" hangingPunct="1">
              <a:buNone/>
            </a:pPr>
            <a:endParaRPr lang="de-DE" dirty="0"/>
          </a:p>
        </p:txBody>
      </p:sp>
    </p:spTree>
    <p:extLst>
      <p:ext uri="{BB962C8B-B14F-4D97-AF65-F5344CB8AC3E}">
        <p14:creationId xmlns:p14="http://schemas.microsoft.com/office/powerpoint/2010/main" val="47278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Best </a:t>
            </a:r>
            <a:r>
              <a:rPr lang="de-DE" dirty="0" err="1"/>
              <a:t>of</a:t>
            </a:r>
            <a:r>
              <a:rPr lang="de-DE" dirty="0"/>
              <a:t> </a:t>
            </a:r>
            <a:r>
              <a:rPr lang="de-DE" dirty="0" err="1"/>
              <a:t>the</a:t>
            </a:r>
            <a:r>
              <a:rPr lang="de-DE" dirty="0"/>
              <a:t> Rest</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Viele Betriebe verzeichnen einen deutlichen Rückgang von </a:t>
            </a:r>
            <a:r>
              <a:rPr lang="de-DE" dirty="0" err="1"/>
              <a:t>Bewerber:innen</a:t>
            </a:r>
            <a:r>
              <a:rPr lang="de-DE" dirty="0"/>
              <a:t> auf ihre Ausbildungsplätze. </a:t>
            </a:r>
          </a:p>
          <a:p>
            <a:pPr eaLnBrk="1" hangingPunct="1"/>
            <a:r>
              <a:rPr lang="de-DE" dirty="0"/>
              <a:t>Um diesem Problem zu entgegnen, haben die IG Metall Geschäftsstellen Paderborn und Bielefeld gemeinsam mit lokalen Partnern eine Liste noch offener und tarifgebundener Ausbildungsplätze erstellt. </a:t>
            </a:r>
          </a:p>
          <a:p>
            <a:pPr eaLnBrk="1" hangingPunct="1"/>
            <a:r>
              <a:rPr lang="de-DE" dirty="0"/>
              <a:t>Diese Liste wurde über die Presse und </a:t>
            </a:r>
            <a:r>
              <a:rPr lang="de-DE" dirty="0" err="1"/>
              <a:t>Social</a:t>
            </a:r>
            <a:r>
              <a:rPr lang="de-DE" dirty="0"/>
              <a:t> Media Kanäle verbreitet, mit Erfolg: Fast alle Ausbildungsplätze konnten im Zuge der Kampagne besetzt werden. </a:t>
            </a:r>
          </a:p>
          <a:p>
            <a:pPr eaLnBrk="1" hangingPunct="1"/>
            <a:r>
              <a:rPr lang="de-DE" dirty="0"/>
              <a:t>Materialien die zum Download zur Verfügung stehen:</a:t>
            </a:r>
          </a:p>
          <a:p>
            <a:pPr lvl="1" eaLnBrk="1" hangingPunct="1"/>
            <a:r>
              <a:rPr lang="de-DE" dirty="0"/>
              <a:t>ein Foliensatz für eine Musterpressekonferenz</a:t>
            </a:r>
          </a:p>
          <a:p>
            <a:pPr lvl="1" eaLnBrk="1" hangingPunct="1"/>
            <a:r>
              <a:rPr lang="de-DE" dirty="0"/>
              <a:t>die aktuelle „Best </a:t>
            </a:r>
            <a:r>
              <a:rPr lang="de-DE" dirty="0" err="1"/>
              <a:t>of</a:t>
            </a:r>
            <a:r>
              <a:rPr lang="de-DE" dirty="0"/>
              <a:t> </a:t>
            </a:r>
            <a:r>
              <a:rPr lang="de-DE" dirty="0" err="1"/>
              <a:t>the</a:t>
            </a:r>
            <a:r>
              <a:rPr lang="de-DE" dirty="0"/>
              <a:t> Rest“-Liste aus dem Jahr 2023 als </a:t>
            </a:r>
            <a:r>
              <a:rPr lang="de-DE" dirty="0" err="1"/>
              <a:t>Anschaung</a:t>
            </a:r>
            <a:endParaRPr lang="de-DE" dirty="0"/>
          </a:p>
          <a:p>
            <a:pPr lvl="1" eaLnBrk="1" hangingPunct="1"/>
            <a:r>
              <a:rPr lang="de-DE" dirty="0"/>
              <a:t>eine Vorlage für die Erstellung einer solchen Liste</a:t>
            </a:r>
          </a:p>
          <a:p>
            <a:pPr lvl="1" eaLnBrk="1" hangingPunct="1"/>
            <a:r>
              <a:rPr lang="de-DE" dirty="0"/>
              <a:t>eine Zusammenstellung der Berichterstattung</a:t>
            </a:r>
          </a:p>
          <a:p>
            <a:pPr lvl="1" eaLnBrk="1" hangingPunct="1"/>
            <a:r>
              <a:rPr lang="de-DE" sz="1000" dirty="0">
                <a:hlinkClick r:id="rId4"/>
              </a:rPr>
              <a:t>https://intranet.bo-it.de/cps/rde/xbcr/intranet/BestoftheRest.zip</a:t>
            </a:r>
            <a:endParaRPr lang="de-DE" sz="1000" dirty="0"/>
          </a:p>
        </p:txBody>
      </p:sp>
    </p:spTree>
    <p:extLst>
      <p:ext uri="{BB962C8B-B14F-4D97-AF65-F5344CB8AC3E}">
        <p14:creationId xmlns:p14="http://schemas.microsoft.com/office/powerpoint/2010/main" val="2638210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err="1"/>
              <a:t>Berufecheck</a:t>
            </a:r>
            <a:r>
              <a:rPr lang="de-DE" dirty="0"/>
              <a:t> mit der Bundesagentur</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Um dem </a:t>
            </a:r>
            <a:r>
              <a:rPr lang="de-DE" dirty="0" err="1"/>
              <a:t>Bewerber:innenmangel</a:t>
            </a:r>
            <a:r>
              <a:rPr lang="de-DE" dirty="0"/>
              <a:t> entgegenzutreten, hat in Göppingen erstmals der sogenannte „Berufe-Check“ der Bundesagentur für Arbeit stattgefunden. </a:t>
            </a:r>
          </a:p>
          <a:p>
            <a:pPr eaLnBrk="1" hangingPunct="1"/>
            <a:r>
              <a:rPr lang="de-DE" dirty="0"/>
              <a:t>Der „Berufe-Check“ ist eine kleine Ausbildungsmesse mit praktischen Elementen, die in Kooperation mit Schulen veranstaltet wird. </a:t>
            </a:r>
          </a:p>
          <a:p>
            <a:pPr eaLnBrk="1" hangingPunct="1"/>
            <a:r>
              <a:rPr lang="de-DE" dirty="0" err="1"/>
              <a:t>Schüler:innen</a:t>
            </a:r>
            <a:r>
              <a:rPr lang="de-DE" dirty="0"/>
              <a:t> können dort Betriebe kennenlernen und sich durch praktische Übungen verschiedenen Ausbildungsberufen nähern. </a:t>
            </a:r>
          </a:p>
          <a:p>
            <a:pPr eaLnBrk="1" hangingPunct="1"/>
            <a:r>
              <a:rPr lang="de-DE" dirty="0"/>
              <a:t>Materialien die zum Download zur Verfügung stehen:</a:t>
            </a:r>
          </a:p>
          <a:p>
            <a:pPr lvl="1" eaLnBrk="1" hangingPunct="1"/>
            <a:r>
              <a:rPr lang="de-DE" dirty="0"/>
              <a:t>ein Flyer für den Berufe-Check </a:t>
            </a:r>
          </a:p>
          <a:p>
            <a:pPr lvl="1" eaLnBrk="1" hangingPunct="1"/>
            <a:r>
              <a:rPr lang="de-DE" dirty="0"/>
              <a:t>eine Beschreibung der Hintergründe und des Ablaufs</a:t>
            </a:r>
          </a:p>
          <a:p>
            <a:pPr lvl="1" eaLnBrk="1" hangingPunct="1"/>
            <a:r>
              <a:rPr lang="de-DE" sz="1000" dirty="0">
                <a:hlinkClick r:id="rId4"/>
              </a:rPr>
              <a:t>https://intranet.bo-it.de/cps/rde/xbcr/intranet/Goeppingengeislingen.zip</a:t>
            </a:r>
            <a:endParaRPr lang="de-DE" sz="1000" dirty="0"/>
          </a:p>
          <a:p>
            <a:pPr marL="271462" lvl="1" indent="0" eaLnBrk="1" hangingPunct="1">
              <a:buNone/>
            </a:pPr>
            <a:endParaRPr lang="de-DE" sz="1000" dirty="0"/>
          </a:p>
        </p:txBody>
      </p:sp>
    </p:spTree>
    <p:extLst>
      <p:ext uri="{BB962C8B-B14F-4D97-AF65-F5344CB8AC3E}">
        <p14:creationId xmlns:p14="http://schemas.microsoft.com/office/powerpoint/2010/main" val="2074451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28FE7A-A213-CC1B-A563-77B1473DC339}"/>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EC6600C-15F5-E7AE-D4E7-1CB1D1D183D8}"/>
              </a:ext>
            </a:extLst>
          </p:cNvPr>
          <p:cNvSpPr>
            <a:spLocks noGrp="1"/>
          </p:cNvSpPr>
          <p:nvPr>
            <p:ph idx="1"/>
          </p:nvPr>
        </p:nvSpPr>
        <p:spPr/>
        <p:txBody>
          <a:bodyPr/>
          <a:lstStyle/>
          <a:p>
            <a:endParaRPr lang="de-DE"/>
          </a:p>
        </p:txBody>
      </p:sp>
      <p:sp>
        <p:nvSpPr>
          <p:cNvPr id="4" name="Textplatzhalter 3">
            <a:extLst>
              <a:ext uri="{FF2B5EF4-FFF2-40B4-BE49-F238E27FC236}">
                <a16:creationId xmlns:a16="http://schemas.microsoft.com/office/drawing/2014/main" id="{A8443175-CCA1-9F68-A526-6337C325DD6D}"/>
              </a:ext>
            </a:extLst>
          </p:cNvPr>
          <p:cNvSpPr>
            <a:spLocks noGrp="1"/>
          </p:cNvSpPr>
          <p:nvPr>
            <p:ph type="body" sz="quarter" idx="13"/>
          </p:nvPr>
        </p:nvSpPr>
        <p:spPr/>
        <p:txBody>
          <a:bodyPr/>
          <a:lstStyle/>
          <a:p>
            <a:endParaRPr lang="de-DE"/>
          </a:p>
        </p:txBody>
      </p:sp>
      <p:pic>
        <p:nvPicPr>
          <p:cNvPr id="6" name="Video 5">
            <a:hlinkClick r:id="" action="ppaction://media"/>
            <a:extLst>
              <a:ext uri="{FF2B5EF4-FFF2-40B4-BE49-F238E27FC236}">
                <a16:creationId xmlns:a16="http://schemas.microsoft.com/office/drawing/2014/main" id="{5A021867-DB35-16E4-4CC9-C268F881027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4730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62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559310-B9D7-B3E8-6CE7-BD8153AD11A8}"/>
              </a:ext>
            </a:extLst>
          </p:cNvPr>
          <p:cNvSpPr>
            <a:spLocks noGrp="1"/>
          </p:cNvSpPr>
          <p:nvPr>
            <p:ph type="title"/>
          </p:nvPr>
        </p:nvSpPr>
        <p:spPr>
          <a:xfrm>
            <a:off x="250824" y="388800"/>
            <a:ext cx="7916783" cy="472175"/>
          </a:xfrm>
        </p:spPr>
        <p:txBody>
          <a:bodyPr/>
          <a:lstStyle/>
          <a:p>
            <a:r>
              <a:rPr lang="de-DE" sz="3600" dirty="0"/>
              <a:t>Ausbildungszahlen erholen sich nur langsam</a:t>
            </a:r>
          </a:p>
        </p:txBody>
      </p:sp>
      <p:sp>
        <p:nvSpPr>
          <p:cNvPr id="8" name="Inhaltsplatzhalter 7"/>
          <p:cNvSpPr>
            <a:spLocks noGrp="1"/>
          </p:cNvSpPr>
          <p:nvPr>
            <p:ph sz="half" idx="1"/>
          </p:nvPr>
        </p:nvSpPr>
        <p:spPr>
          <a:xfrm>
            <a:off x="132001" y="1456841"/>
            <a:ext cx="2520011" cy="3510365"/>
          </a:xfrm>
        </p:spPr>
        <p:txBody>
          <a:bodyPr/>
          <a:lstStyle/>
          <a:p>
            <a:r>
              <a:rPr lang="de-DE" dirty="0"/>
              <a:t>Ausbildungszahlen sind insgesamt weiter rückläufig</a:t>
            </a:r>
          </a:p>
          <a:p>
            <a:r>
              <a:rPr lang="de-DE" dirty="0"/>
              <a:t>Krisen wirken wie ein Brandbeschleuniger</a:t>
            </a:r>
          </a:p>
          <a:p>
            <a:r>
              <a:rPr lang="de-DE" dirty="0"/>
              <a:t>Ähnlich wie 2008/2009 erholen sich die Ausbildungszahlen nur langsam</a:t>
            </a:r>
          </a:p>
          <a:p>
            <a:pPr marL="562" indent="0">
              <a:buNone/>
            </a:pPr>
            <a:endParaRPr lang="de-DE" sz="1200" b="1" dirty="0"/>
          </a:p>
          <a:p>
            <a:pPr marL="562" indent="0">
              <a:buNone/>
            </a:pPr>
            <a:r>
              <a:rPr lang="de-DE" sz="1050" dirty="0"/>
              <a:t>Quelle: </a:t>
            </a:r>
            <a:r>
              <a:rPr lang="de-DE" sz="1050" dirty="0" err="1"/>
              <a:t>BiBB</a:t>
            </a:r>
            <a:r>
              <a:rPr lang="de-DE" sz="1050" dirty="0"/>
              <a:t>, IG Metall</a:t>
            </a:r>
          </a:p>
        </p:txBody>
      </p:sp>
      <p:pic>
        <p:nvPicPr>
          <p:cNvPr id="2" name="Grafik 1">
            <a:extLst>
              <a:ext uri="{FF2B5EF4-FFF2-40B4-BE49-F238E27FC236}">
                <a16:creationId xmlns:a16="http://schemas.microsoft.com/office/drawing/2014/main" id="{A6D4A152-071B-1533-54C2-A2700E8BB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2012" y="1456842"/>
            <a:ext cx="6251169" cy="31897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043EC-A292-9B49-B7F4-0687CAEF8459}"/>
              </a:ext>
            </a:extLst>
          </p:cNvPr>
          <p:cNvSpPr>
            <a:spLocks noGrp="1"/>
          </p:cNvSpPr>
          <p:nvPr>
            <p:ph type="title"/>
          </p:nvPr>
        </p:nvSpPr>
        <p:spPr>
          <a:xfrm>
            <a:off x="272230" y="437702"/>
            <a:ext cx="7917955" cy="472175"/>
          </a:xfrm>
        </p:spPr>
        <p:txBody>
          <a:bodyPr/>
          <a:lstStyle/>
          <a:p>
            <a:r>
              <a:rPr lang="de-DE" dirty="0"/>
              <a:t>Ausbildung in den Branchen der </a:t>
            </a:r>
            <a:br>
              <a:rPr lang="de-DE" dirty="0"/>
            </a:br>
            <a:r>
              <a:rPr lang="de-DE" dirty="0"/>
              <a:t>IG Metall weiter rückläufig</a:t>
            </a:r>
            <a:endParaRPr lang="de-DE" cap="none" dirty="0"/>
          </a:p>
        </p:txBody>
      </p:sp>
      <p:sp>
        <p:nvSpPr>
          <p:cNvPr id="4" name="Rechteck 3"/>
          <p:cNvSpPr/>
          <p:nvPr/>
        </p:nvSpPr>
        <p:spPr>
          <a:xfrm>
            <a:off x="84914" y="2239766"/>
            <a:ext cx="1165885" cy="720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7294779" y="3304310"/>
            <a:ext cx="1011022" cy="472175"/>
          </a:xfrm>
          <a:prstGeom prst="rect">
            <a:avLst/>
          </a:prstGeom>
          <a:noFill/>
        </p:spPr>
        <p:txBody>
          <a:bodyPr wrap="square" rtlCol="0">
            <a:spAutoFit/>
          </a:bodyPr>
          <a:lstStyle/>
          <a:p>
            <a:r>
              <a:rPr lang="de-DE" sz="800" dirty="0"/>
              <a:t>Quelle: Ausbildungsbilanz IG Metall 2023</a:t>
            </a:r>
          </a:p>
        </p:txBody>
      </p:sp>
      <p:pic>
        <p:nvPicPr>
          <p:cNvPr id="3" name="Grafik 2">
            <a:extLst>
              <a:ext uri="{FF2B5EF4-FFF2-40B4-BE49-F238E27FC236}">
                <a16:creationId xmlns:a16="http://schemas.microsoft.com/office/drawing/2014/main" id="{647186D1-FB33-B2E5-5187-7AB205F8872E}"/>
              </a:ext>
            </a:extLst>
          </p:cNvPr>
          <p:cNvPicPr>
            <a:picLocks noChangeAspect="1"/>
          </p:cNvPicPr>
          <p:nvPr/>
        </p:nvPicPr>
        <p:blipFill>
          <a:blip r:embed="rId3"/>
          <a:stretch>
            <a:fillRect/>
          </a:stretch>
        </p:blipFill>
        <p:spPr>
          <a:xfrm>
            <a:off x="272230" y="1475509"/>
            <a:ext cx="6835232" cy="3667991"/>
          </a:xfrm>
          <a:prstGeom prst="rect">
            <a:avLst/>
          </a:prstGeom>
        </p:spPr>
      </p:pic>
    </p:spTree>
    <p:extLst>
      <p:ext uri="{BB962C8B-B14F-4D97-AF65-F5344CB8AC3E}">
        <p14:creationId xmlns:p14="http://schemas.microsoft.com/office/powerpoint/2010/main" val="628548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143387"/>
            <a:ext cx="4814455" cy="410844"/>
          </a:xfrm>
          <a:prstGeom prst="rect">
            <a:avLst/>
          </a:prstGeom>
          <a:noFill/>
          <a:ln w="127000">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0" marR="0" lvl="0" indent="0" algn="ctr" defTabSz="685800" rtl="0" eaLnBrk="1" fontAlgn="auto" latinLnBrk="0" hangingPunct="1">
              <a:lnSpc>
                <a:spcPct val="90000"/>
              </a:lnSpc>
              <a:spcBef>
                <a:spcPts val="0"/>
              </a:spcBef>
              <a:spcAft>
                <a:spcPts val="0"/>
              </a:spcAft>
              <a:buClrTx/>
              <a:buSzPct val="90000"/>
              <a:buFontTx/>
              <a:buNone/>
              <a:tabLst/>
              <a:defRPr/>
            </a:pP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BESCHÄFTIGUNG IM BETRIEB</a:t>
            </a:r>
          </a:p>
        </p:txBody>
      </p:sp>
      <p:sp>
        <p:nvSpPr>
          <p:cNvPr id="4" name="Rechteck 3"/>
          <p:cNvSpPr/>
          <p:nvPr/>
        </p:nvSpPr>
        <p:spPr>
          <a:xfrm>
            <a:off x="4950284" y="1366829"/>
            <a:ext cx="4193716" cy="634562"/>
          </a:xfrm>
          <a:prstGeom prst="rect">
            <a:avLst/>
          </a:prstGeom>
          <a:noFill/>
          <a:ln w="127000">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0" marR="0" lvl="0" indent="0" algn="ctr" defTabSz="685800" rtl="0" eaLnBrk="1" fontAlgn="auto" latinLnBrk="0" hangingPunct="1">
              <a:lnSpc>
                <a:spcPct val="90000"/>
              </a:lnSpc>
              <a:spcBef>
                <a:spcPts val="0"/>
              </a:spcBef>
              <a:spcAft>
                <a:spcPts val="0"/>
              </a:spcAft>
              <a:buClrTx/>
              <a:buSzPct val="90000"/>
              <a:buFontTx/>
              <a:buNone/>
              <a:tabLst/>
              <a:defRPr/>
            </a:pP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ENGPÄSSE BEI FACH-/</a:t>
            </a:r>
            <a:b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b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ARBEITSKRÄFTEN</a:t>
            </a:r>
          </a:p>
        </p:txBody>
      </p:sp>
      <p:sp>
        <p:nvSpPr>
          <p:cNvPr id="6" name="Rechteck 5"/>
          <p:cNvSpPr/>
          <p:nvPr/>
        </p:nvSpPr>
        <p:spPr>
          <a:xfrm>
            <a:off x="0" y="2687781"/>
            <a:ext cx="4814455" cy="454441"/>
          </a:xfrm>
          <a:prstGeom prst="rect">
            <a:avLst/>
          </a:prstGeom>
          <a:noFill/>
          <a:ln w="127000">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0" marR="0" lvl="0" indent="0" algn="ctr" defTabSz="685800" rtl="0" eaLnBrk="1" fontAlgn="auto" latinLnBrk="0" hangingPunct="1">
              <a:lnSpc>
                <a:spcPct val="90000"/>
              </a:lnSpc>
              <a:spcBef>
                <a:spcPts val="0"/>
              </a:spcBef>
              <a:spcAft>
                <a:spcPts val="0"/>
              </a:spcAft>
              <a:buClrTx/>
              <a:buSzPct val="90000"/>
              <a:buFontTx/>
              <a:buNone/>
              <a:tabLst/>
              <a:defRPr/>
            </a:pP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AUSZUBILDENDE IM BETRIEB</a:t>
            </a:r>
          </a:p>
        </p:txBody>
      </p:sp>
      <p:sp>
        <p:nvSpPr>
          <p:cNvPr id="8" name="Textfeld 7"/>
          <p:cNvSpPr txBox="1"/>
          <p:nvPr/>
        </p:nvSpPr>
        <p:spPr>
          <a:xfrm>
            <a:off x="2607006" y="4753892"/>
            <a:ext cx="4411785" cy="246221"/>
          </a:xfrm>
          <a:prstGeom prst="rect">
            <a:avLst/>
          </a:prstGeom>
          <a:noFill/>
        </p:spPr>
        <p:txBody>
          <a:bodyPr wrap="none" rtlCol="0">
            <a:spAutoFit/>
          </a:bodyPr>
          <a:lstStyle/>
          <a:p>
            <a:r>
              <a:rPr lang="de-DE" sz="1000" dirty="0">
                <a:solidFill>
                  <a:schemeClr val="accent6">
                    <a:lumMod val="10000"/>
                  </a:schemeClr>
                </a:solidFill>
              </a:rPr>
              <a:t>Quelle: BR Befragung der IG Metall zur wirtschaftlichen Lage September 2023</a:t>
            </a:r>
          </a:p>
        </p:txBody>
      </p:sp>
      <p:pic>
        <p:nvPicPr>
          <p:cNvPr id="9" name="Grafik 8">
            <a:extLst>
              <a:ext uri="{FF2B5EF4-FFF2-40B4-BE49-F238E27FC236}">
                <a16:creationId xmlns:a16="http://schemas.microsoft.com/office/drawing/2014/main" id="{DEDD85EC-DA74-0D26-799B-7A8D0DB96CFF}"/>
              </a:ext>
            </a:extLst>
          </p:cNvPr>
          <p:cNvPicPr>
            <a:picLocks noChangeAspect="1"/>
          </p:cNvPicPr>
          <p:nvPr/>
        </p:nvPicPr>
        <p:blipFill>
          <a:blip r:embed="rId3"/>
          <a:stretch>
            <a:fillRect/>
          </a:stretch>
        </p:blipFill>
        <p:spPr>
          <a:xfrm>
            <a:off x="0" y="540393"/>
            <a:ext cx="4814455" cy="2011827"/>
          </a:xfrm>
          <a:prstGeom prst="rect">
            <a:avLst/>
          </a:prstGeom>
        </p:spPr>
      </p:pic>
      <p:pic>
        <p:nvPicPr>
          <p:cNvPr id="10" name="Grafik 9">
            <a:extLst>
              <a:ext uri="{FF2B5EF4-FFF2-40B4-BE49-F238E27FC236}">
                <a16:creationId xmlns:a16="http://schemas.microsoft.com/office/drawing/2014/main" id="{9442B26A-38AF-172C-C51B-916842A107FF}"/>
              </a:ext>
            </a:extLst>
          </p:cNvPr>
          <p:cNvPicPr>
            <a:picLocks noChangeAspect="1"/>
          </p:cNvPicPr>
          <p:nvPr/>
        </p:nvPicPr>
        <p:blipFill>
          <a:blip r:embed="rId4"/>
          <a:stretch>
            <a:fillRect/>
          </a:stretch>
        </p:blipFill>
        <p:spPr>
          <a:xfrm>
            <a:off x="4950284" y="2126673"/>
            <a:ext cx="4193716" cy="1869981"/>
          </a:xfrm>
          <a:prstGeom prst="rect">
            <a:avLst/>
          </a:prstGeom>
        </p:spPr>
      </p:pic>
      <p:pic>
        <p:nvPicPr>
          <p:cNvPr id="11" name="Grafik 10">
            <a:extLst>
              <a:ext uri="{FF2B5EF4-FFF2-40B4-BE49-F238E27FC236}">
                <a16:creationId xmlns:a16="http://schemas.microsoft.com/office/drawing/2014/main" id="{495273D7-6D46-61AF-6989-82E905E91B97}"/>
              </a:ext>
            </a:extLst>
          </p:cNvPr>
          <p:cNvPicPr>
            <a:picLocks noChangeAspect="1"/>
          </p:cNvPicPr>
          <p:nvPr/>
        </p:nvPicPr>
        <p:blipFill>
          <a:blip r:embed="rId5"/>
          <a:stretch>
            <a:fillRect/>
          </a:stretch>
        </p:blipFill>
        <p:spPr>
          <a:xfrm>
            <a:off x="0" y="3130412"/>
            <a:ext cx="4950284" cy="1623480"/>
          </a:xfrm>
          <a:prstGeom prst="rect">
            <a:avLst/>
          </a:prstGeom>
        </p:spPr>
      </p:pic>
    </p:spTree>
    <p:extLst>
      <p:ext uri="{BB962C8B-B14F-4D97-AF65-F5344CB8AC3E}">
        <p14:creationId xmlns:p14="http://schemas.microsoft.com/office/powerpoint/2010/main" val="1800745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51F559-8225-BBCF-3A8E-73525D0BCDFA}"/>
              </a:ext>
            </a:extLst>
          </p:cNvPr>
          <p:cNvSpPr>
            <a:spLocks noGrp="1"/>
          </p:cNvSpPr>
          <p:nvPr>
            <p:ph type="title"/>
          </p:nvPr>
        </p:nvSpPr>
        <p:spPr>
          <a:xfrm>
            <a:off x="250826" y="388800"/>
            <a:ext cx="7923356" cy="986979"/>
          </a:xfrm>
        </p:spPr>
        <p:txBody>
          <a:bodyPr/>
          <a:lstStyle/>
          <a:p>
            <a:r>
              <a:rPr lang="de-DE" sz="2800" dirty="0" err="1"/>
              <a:t>Matchingproblem</a:t>
            </a:r>
            <a:r>
              <a:rPr lang="de-DE" sz="2800" dirty="0"/>
              <a:t> am </a:t>
            </a:r>
            <a:r>
              <a:rPr lang="de-DE" sz="2800" dirty="0" err="1"/>
              <a:t>ausbildungsmarkt</a:t>
            </a:r>
            <a:endParaRPr lang="de-DE" sz="2800" dirty="0"/>
          </a:p>
        </p:txBody>
      </p:sp>
      <p:pic>
        <p:nvPicPr>
          <p:cNvPr id="5" name="Grafik 4">
            <a:extLst>
              <a:ext uri="{FF2B5EF4-FFF2-40B4-BE49-F238E27FC236}">
                <a16:creationId xmlns:a16="http://schemas.microsoft.com/office/drawing/2014/main" id="{CE112D03-4A69-5D75-4F80-2276F0B55220}"/>
              </a:ext>
            </a:extLst>
          </p:cNvPr>
          <p:cNvPicPr>
            <a:picLocks noChangeAspect="1"/>
          </p:cNvPicPr>
          <p:nvPr/>
        </p:nvPicPr>
        <p:blipFill>
          <a:blip r:embed="rId2"/>
          <a:stretch>
            <a:fillRect/>
          </a:stretch>
        </p:blipFill>
        <p:spPr>
          <a:xfrm>
            <a:off x="250826" y="754201"/>
            <a:ext cx="7135071" cy="4123240"/>
          </a:xfrm>
          <a:prstGeom prst="rect">
            <a:avLst/>
          </a:prstGeom>
        </p:spPr>
      </p:pic>
      <p:sp>
        <p:nvSpPr>
          <p:cNvPr id="4" name="Textfeld 3">
            <a:extLst>
              <a:ext uri="{FF2B5EF4-FFF2-40B4-BE49-F238E27FC236}">
                <a16:creationId xmlns:a16="http://schemas.microsoft.com/office/drawing/2014/main" id="{58E828EE-755D-1768-7AF2-2FA395D08406}"/>
              </a:ext>
            </a:extLst>
          </p:cNvPr>
          <p:cNvSpPr txBox="1"/>
          <p:nvPr/>
        </p:nvSpPr>
        <p:spPr>
          <a:xfrm>
            <a:off x="321013" y="4835723"/>
            <a:ext cx="2182238" cy="230832"/>
          </a:xfrm>
          <a:prstGeom prst="rect">
            <a:avLst/>
          </a:prstGeom>
          <a:noFill/>
        </p:spPr>
        <p:txBody>
          <a:bodyPr wrap="square">
            <a:spAutoFit/>
          </a:bodyPr>
          <a:lstStyle/>
          <a:p>
            <a:pPr marL="562" indent="0">
              <a:buNone/>
            </a:pPr>
            <a:r>
              <a:rPr lang="de-DE" sz="900" dirty="0">
                <a:solidFill>
                  <a:schemeClr val="accent6">
                    <a:lumMod val="10000"/>
                  </a:schemeClr>
                </a:solidFill>
              </a:rPr>
              <a:t>Quelle: </a:t>
            </a:r>
            <a:r>
              <a:rPr lang="de-DE" sz="900" dirty="0" err="1">
                <a:solidFill>
                  <a:schemeClr val="accent6">
                    <a:lumMod val="10000"/>
                  </a:schemeClr>
                </a:solidFill>
              </a:rPr>
              <a:t>BiBB</a:t>
            </a:r>
            <a:r>
              <a:rPr lang="de-DE" sz="900" dirty="0">
                <a:solidFill>
                  <a:schemeClr val="accent6">
                    <a:lumMod val="10000"/>
                  </a:schemeClr>
                </a:solidFill>
              </a:rPr>
              <a:t>, IG Metall</a:t>
            </a:r>
          </a:p>
        </p:txBody>
      </p:sp>
    </p:spTree>
    <p:extLst>
      <p:ext uri="{BB962C8B-B14F-4D97-AF65-F5344CB8AC3E}">
        <p14:creationId xmlns:p14="http://schemas.microsoft.com/office/powerpoint/2010/main" val="2491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9B2C8-E436-1A84-F7FD-B951FB1F99AE}"/>
              </a:ext>
            </a:extLst>
          </p:cNvPr>
          <p:cNvSpPr>
            <a:spLocks noGrp="1"/>
          </p:cNvSpPr>
          <p:nvPr>
            <p:ph type="title"/>
          </p:nvPr>
        </p:nvSpPr>
        <p:spPr>
          <a:xfrm>
            <a:off x="275576" y="273070"/>
            <a:ext cx="8642349" cy="454025"/>
          </a:xfrm>
        </p:spPr>
        <p:txBody>
          <a:bodyPr/>
          <a:lstStyle/>
          <a:p>
            <a:r>
              <a:rPr lang="de-DE" dirty="0"/>
              <a:t>Triste Aussichten für Hauptschüler*innen</a:t>
            </a:r>
          </a:p>
        </p:txBody>
      </p:sp>
      <p:sp>
        <p:nvSpPr>
          <p:cNvPr id="28" name="Textfeld 27">
            <a:extLst>
              <a:ext uri="{FF2B5EF4-FFF2-40B4-BE49-F238E27FC236}">
                <a16:creationId xmlns:a16="http://schemas.microsoft.com/office/drawing/2014/main" id="{066BC1FB-640C-8006-E559-DA608C28D07E}"/>
              </a:ext>
            </a:extLst>
          </p:cNvPr>
          <p:cNvSpPr txBox="1"/>
          <p:nvPr/>
        </p:nvSpPr>
        <p:spPr>
          <a:xfrm>
            <a:off x="583341" y="4445724"/>
            <a:ext cx="1656184" cy="215444"/>
          </a:xfrm>
          <a:prstGeom prst="rect">
            <a:avLst/>
          </a:prstGeom>
          <a:noFill/>
        </p:spPr>
        <p:txBody>
          <a:bodyPr wrap="square" rtlCol="0">
            <a:spAutoFit/>
          </a:bodyPr>
          <a:lstStyle/>
          <a:p>
            <a:r>
              <a:rPr lang="de-DE" sz="800" dirty="0">
                <a:solidFill>
                  <a:schemeClr val="accent6">
                    <a:lumMod val="10000"/>
                  </a:schemeClr>
                </a:solidFill>
              </a:rPr>
              <a:t>Quelle: Bundesagentur für Arbeit</a:t>
            </a:r>
          </a:p>
        </p:txBody>
      </p:sp>
      <p:grpSp>
        <p:nvGrpSpPr>
          <p:cNvPr id="5" name="Gruppieren 4"/>
          <p:cNvGrpSpPr/>
          <p:nvPr/>
        </p:nvGrpSpPr>
        <p:grpSpPr>
          <a:xfrm>
            <a:off x="397671" y="1207561"/>
            <a:ext cx="7591729" cy="3552063"/>
            <a:chOff x="246945" y="1293565"/>
            <a:chExt cx="7841550" cy="3821887"/>
          </a:xfrm>
        </p:grpSpPr>
        <p:cxnSp>
          <p:nvCxnSpPr>
            <p:cNvPr id="16" name="Gerader Verbinder 15">
              <a:extLst>
                <a:ext uri="{FF2B5EF4-FFF2-40B4-BE49-F238E27FC236}">
                  <a16:creationId xmlns:a16="http://schemas.microsoft.com/office/drawing/2014/main" id="{32AD8BE2-2789-BCF5-082D-23953B71DC4E}"/>
                </a:ext>
              </a:extLst>
            </p:cNvPr>
            <p:cNvCxnSpPr>
              <a:cxnSpLocks/>
            </p:cNvCxnSpPr>
            <p:nvPr/>
          </p:nvCxnSpPr>
          <p:spPr>
            <a:xfrm>
              <a:off x="492906" y="3922199"/>
              <a:ext cx="5974155"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DC32B335-1CE0-89F8-93B9-DFBA420D4F20}"/>
                </a:ext>
              </a:extLst>
            </p:cNvPr>
            <p:cNvSpPr txBox="1"/>
            <p:nvPr/>
          </p:nvSpPr>
          <p:spPr>
            <a:xfrm>
              <a:off x="406526" y="3989790"/>
              <a:ext cx="3866451" cy="738664"/>
            </a:xfrm>
            <a:prstGeom prst="rect">
              <a:avLst/>
            </a:prstGeom>
            <a:noFill/>
          </p:spPr>
          <p:txBody>
            <a:bodyPr wrap="square" rtlCol="0">
              <a:spAutoFit/>
            </a:bodyPr>
            <a:lstStyle/>
            <a:p>
              <a:r>
                <a:rPr lang="de-DE" sz="1400" dirty="0">
                  <a:solidFill>
                    <a:schemeClr val="accent6">
                      <a:lumMod val="10000"/>
                    </a:schemeClr>
                  </a:solidFill>
                </a:rPr>
                <a:t>stehen rechnerisch so viele </a:t>
              </a:r>
              <a:br>
                <a:rPr lang="de-DE" sz="1400" dirty="0">
                  <a:solidFill>
                    <a:schemeClr val="accent6">
                      <a:lumMod val="10000"/>
                    </a:schemeClr>
                  </a:solidFill>
                </a:rPr>
              </a:br>
              <a:r>
                <a:rPr lang="de-DE" sz="1400" dirty="0">
                  <a:solidFill>
                    <a:schemeClr val="accent6">
                      <a:lumMod val="10000"/>
                    </a:schemeClr>
                  </a:solidFill>
                </a:rPr>
                <a:t>betriebliche Ausbildungsplätze </a:t>
              </a:r>
            </a:p>
            <a:p>
              <a:r>
                <a:rPr lang="de-DE" sz="1400" dirty="0">
                  <a:solidFill>
                    <a:schemeClr val="accent6">
                      <a:lumMod val="10000"/>
                    </a:schemeClr>
                  </a:solidFill>
                </a:rPr>
                <a:t>gegenüber:</a:t>
              </a:r>
            </a:p>
          </p:txBody>
        </p:sp>
        <p:sp>
          <p:nvSpPr>
            <p:cNvPr id="18" name="Textfeld 17">
              <a:extLst>
                <a:ext uri="{FF2B5EF4-FFF2-40B4-BE49-F238E27FC236}">
                  <a16:creationId xmlns:a16="http://schemas.microsoft.com/office/drawing/2014/main" id="{875B278F-1110-FFE8-667E-2D178F649AA5}"/>
                </a:ext>
              </a:extLst>
            </p:cNvPr>
            <p:cNvSpPr txBox="1"/>
            <p:nvPr/>
          </p:nvSpPr>
          <p:spPr>
            <a:xfrm>
              <a:off x="409169" y="3531688"/>
              <a:ext cx="4162830" cy="507831"/>
            </a:xfrm>
            <a:prstGeom prst="rect">
              <a:avLst/>
            </a:prstGeom>
            <a:noFill/>
          </p:spPr>
          <p:txBody>
            <a:bodyPr wrap="square" rtlCol="0">
              <a:spAutoFit/>
            </a:bodyPr>
            <a:lstStyle/>
            <a:p>
              <a:r>
                <a:rPr lang="de-DE" sz="1400" dirty="0">
                  <a:solidFill>
                    <a:schemeClr val="accent6">
                      <a:lumMod val="10000"/>
                    </a:schemeClr>
                  </a:solidFill>
                </a:rPr>
                <a:t>100 Bewerber*innen mit Abschluss …</a:t>
              </a:r>
            </a:p>
            <a:p>
              <a:endParaRPr lang="de-DE" sz="1200" dirty="0"/>
            </a:p>
          </p:txBody>
        </p:sp>
        <p:grpSp>
          <p:nvGrpSpPr>
            <p:cNvPr id="4" name="Gruppieren 3">
              <a:extLst>
                <a:ext uri="{FF2B5EF4-FFF2-40B4-BE49-F238E27FC236}">
                  <a16:creationId xmlns:a16="http://schemas.microsoft.com/office/drawing/2014/main" id="{C3CBEB5C-5D86-0E33-8CC6-4CDA80E9EDE1}"/>
                </a:ext>
              </a:extLst>
            </p:cNvPr>
            <p:cNvGrpSpPr/>
            <p:nvPr/>
          </p:nvGrpSpPr>
          <p:grpSpPr>
            <a:xfrm>
              <a:off x="3479983" y="1293565"/>
              <a:ext cx="4608512" cy="3821887"/>
              <a:chOff x="4553409" y="1150189"/>
              <a:chExt cx="4608512" cy="3821887"/>
            </a:xfrm>
          </p:grpSpPr>
          <p:graphicFrame>
            <p:nvGraphicFramePr>
              <p:cNvPr id="10" name="Diagramm 9">
                <a:extLst>
                  <a:ext uri="{FF2B5EF4-FFF2-40B4-BE49-F238E27FC236}">
                    <a16:creationId xmlns:a16="http://schemas.microsoft.com/office/drawing/2014/main" id="{D1D035B3-1A7E-06DC-76C8-E08D12EC264B}"/>
                  </a:ext>
                </a:extLst>
              </p:cNvPr>
              <p:cNvGraphicFramePr/>
              <p:nvPr>
                <p:extLst>
                  <p:ext uri="{D42A27DB-BD31-4B8C-83A1-F6EECF244321}">
                    <p14:modId xmlns:p14="http://schemas.microsoft.com/office/powerpoint/2010/main" val="2463037820"/>
                  </p:ext>
                </p:extLst>
              </p:nvPr>
            </p:nvGraphicFramePr>
            <p:xfrm>
              <a:off x="4553409" y="1150189"/>
              <a:ext cx="4608512" cy="3552395"/>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uppieren 2">
                <a:extLst>
                  <a:ext uri="{FF2B5EF4-FFF2-40B4-BE49-F238E27FC236}">
                    <a16:creationId xmlns:a16="http://schemas.microsoft.com/office/drawing/2014/main" id="{AAEBCBE8-FDC9-72EF-AD50-4DB556EEA025}"/>
                  </a:ext>
                </a:extLst>
              </p:cNvPr>
              <p:cNvGrpSpPr/>
              <p:nvPr/>
            </p:nvGrpSpPr>
            <p:grpSpPr>
              <a:xfrm>
                <a:off x="4748271" y="4510411"/>
                <a:ext cx="3692550" cy="461665"/>
                <a:chOff x="4748271" y="4510411"/>
                <a:chExt cx="3692550" cy="461665"/>
              </a:xfrm>
            </p:grpSpPr>
            <p:sp>
              <p:nvSpPr>
                <p:cNvPr id="26" name="Textfeld 25">
                  <a:extLst>
                    <a:ext uri="{FF2B5EF4-FFF2-40B4-BE49-F238E27FC236}">
                      <a16:creationId xmlns:a16="http://schemas.microsoft.com/office/drawing/2014/main" id="{0E744346-8B5D-C82E-7C41-61B460242F71}"/>
                    </a:ext>
                  </a:extLst>
                </p:cNvPr>
                <p:cNvSpPr txBox="1"/>
                <p:nvPr/>
              </p:nvSpPr>
              <p:spPr>
                <a:xfrm>
                  <a:off x="4748271" y="4510411"/>
                  <a:ext cx="1152128" cy="276999"/>
                </a:xfrm>
                <a:prstGeom prst="rect">
                  <a:avLst/>
                </a:prstGeom>
                <a:noFill/>
              </p:spPr>
              <p:txBody>
                <a:bodyPr wrap="square" rtlCol="0">
                  <a:spAutoFit/>
                </a:bodyPr>
                <a:lstStyle/>
                <a:p>
                  <a:r>
                    <a:rPr lang="de-DE" sz="1200" dirty="0">
                      <a:solidFill>
                        <a:schemeClr val="accent6">
                          <a:lumMod val="10000"/>
                        </a:schemeClr>
                      </a:solidFill>
                    </a:rPr>
                    <a:t>Hauptschule</a:t>
                  </a:r>
                </a:p>
              </p:txBody>
            </p:sp>
            <p:sp>
              <p:nvSpPr>
                <p:cNvPr id="27" name="Textfeld 26">
                  <a:extLst>
                    <a:ext uri="{FF2B5EF4-FFF2-40B4-BE49-F238E27FC236}">
                      <a16:creationId xmlns:a16="http://schemas.microsoft.com/office/drawing/2014/main" id="{46BFF21B-8D6D-FE6D-DFBC-E17B4D0175E6}"/>
                    </a:ext>
                  </a:extLst>
                </p:cNvPr>
                <p:cNvSpPr txBox="1"/>
                <p:nvPr/>
              </p:nvSpPr>
              <p:spPr>
                <a:xfrm>
                  <a:off x="5900399" y="4510411"/>
                  <a:ext cx="1008112" cy="276999"/>
                </a:xfrm>
                <a:prstGeom prst="rect">
                  <a:avLst/>
                </a:prstGeom>
                <a:noFill/>
              </p:spPr>
              <p:txBody>
                <a:bodyPr wrap="square" rtlCol="0">
                  <a:spAutoFit/>
                </a:bodyPr>
                <a:lstStyle/>
                <a:p>
                  <a:r>
                    <a:rPr lang="de-DE" sz="1200" dirty="0">
                      <a:solidFill>
                        <a:schemeClr val="accent6">
                          <a:lumMod val="10000"/>
                        </a:schemeClr>
                      </a:solidFill>
                    </a:rPr>
                    <a:t>Realschule</a:t>
                  </a:r>
                </a:p>
              </p:txBody>
            </p:sp>
            <p:sp>
              <p:nvSpPr>
                <p:cNvPr id="29" name="Textfeld 28">
                  <a:extLst>
                    <a:ext uri="{FF2B5EF4-FFF2-40B4-BE49-F238E27FC236}">
                      <a16:creationId xmlns:a16="http://schemas.microsoft.com/office/drawing/2014/main" id="{26E10FD2-07B0-126C-D331-C001BBBC1A64}"/>
                    </a:ext>
                  </a:extLst>
                </p:cNvPr>
                <p:cNvSpPr txBox="1"/>
                <p:nvPr/>
              </p:nvSpPr>
              <p:spPr>
                <a:xfrm>
                  <a:off x="7124534" y="4510411"/>
                  <a:ext cx="1316287" cy="461665"/>
                </a:xfrm>
                <a:prstGeom prst="rect">
                  <a:avLst/>
                </a:prstGeom>
                <a:noFill/>
              </p:spPr>
              <p:txBody>
                <a:bodyPr wrap="square" rtlCol="0">
                  <a:spAutoFit/>
                </a:bodyPr>
                <a:lstStyle/>
                <a:p>
                  <a:r>
                    <a:rPr lang="de-DE" sz="1200" dirty="0">
                      <a:solidFill>
                        <a:schemeClr val="accent6">
                          <a:lumMod val="10000"/>
                        </a:schemeClr>
                      </a:solidFill>
                    </a:rPr>
                    <a:t>(Fach-)Hoch-schulreife</a:t>
                  </a:r>
                </a:p>
              </p:txBody>
            </p:sp>
          </p:grpSp>
        </p:grpSp>
        <p:sp>
          <p:nvSpPr>
            <p:cNvPr id="6" name="Textfeld 5">
              <a:extLst>
                <a:ext uri="{FF2B5EF4-FFF2-40B4-BE49-F238E27FC236}">
                  <a16:creationId xmlns:a16="http://schemas.microsoft.com/office/drawing/2014/main" id="{7DAAB442-4A54-1996-0317-D2B5B81CB520}"/>
                </a:ext>
              </a:extLst>
            </p:cNvPr>
            <p:cNvSpPr txBox="1"/>
            <p:nvPr/>
          </p:nvSpPr>
          <p:spPr>
            <a:xfrm>
              <a:off x="246945" y="1908211"/>
              <a:ext cx="3866451" cy="1077218"/>
            </a:xfrm>
            <a:prstGeom prst="rect">
              <a:avLst/>
            </a:prstGeom>
            <a:noFill/>
          </p:spPr>
          <p:txBody>
            <a:bodyPr wrap="square" rtlCol="0">
              <a:spAutoFit/>
            </a:bodyPr>
            <a:lstStyle/>
            <a:p>
              <a:r>
                <a:rPr lang="de-DE" sz="1600" b="1" dirty="0">
                  <a:solidFill>
                    <a:schemeClr val="accent6">
                      <a:lumMod val="10000"/>
                    </a:schemeClr>
                  </a:solidFill>
                </a:rPr>
                <a:t>Je niedriger der Bildungsabschluss, desto weniger betriebliche Ausbildungsplätze stehen den Bewerber*innen zur Auswahl.</a:t>
              </a:r>
            </a:p>
          </p:txBody>
        </p:sp>
      </p:grpSp>
    </p:spTree>
    <p:extLst>
      <p:ext uri="{BB962C8B-B14F-4D97-AF65-F5344CB8AC3E}">
        <p14:creationId xmlns:p14="http://schemas.microsoft.com/office/powerpoint/2010/main" val="2871665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AD1E1D3-7A7A-67FD-CA45-8A55FCD0F3E4}"/>
              </a:ext>
            </a:extLst>
          </p:cNvPr>
          <p:cNvSpPr>
            <a:spLocks noGrp="1"/>
          </p:cNvSpPr>
          <p:nvPr>
            <p:ph type="title"/>
          </p:nvPr>
        </p:nvSpPr>
        <p:spPr/>
        <p:txBody>
          <a:bodyPr/>
          <a:lstStyle/>
          <a:p>
            <a:r>
              <a:rPr lang="de-DE" dirty="0"/>
              <a:t>So Sieht es bei uns aus</a:t>
            </a:r>
          </a:p>
        </p:txBody>
      </p:sp>
      <p:sp>
        <p:nvSpPr>
          <p:cNvPr id="8" name="Textplatzhalter 7">
            <a:extLst>
              <a:ext uri="{FF2B5EF4-FFF2-40B4-BE49-F238E27FC236}">
                <a16:creationId xmlns:a16="http://schemas.microsoft.com/office/drawing/2014/main" id="{CE1CBC2A-957D-3F68-C094-16CAEC67905B}"/>
              </a:ext>
            </a:extLst>
          </p:cNvPr>
          <p:cNvSpPr>
            <a:spLocks noGrp="1"/>
          </p:cNvSpPr>
          <p:nvPr>
            <p:ph type="body" sz="quarter" idx="13"/>
          </p:nvPr>
        </p:nvSpPr>
        <p:spPr/>
        <p:txBody>
          <a:bodyPr/>
          <a:lstStyle/>
          <a:p>
            <a:r>
              <a:rPr lang="de-DE" dirty="0"/>
              <a:t>Ausbildungsplätze im Verhältnis zu Bewerber*innen</a:t>
            </a:r>
          </a:p>
        </p:txBody>
      </p:sp>
      <p:sp>
        <p:nvSpPr>
          <p:cNvPr id="2" name="Textfeld 1"/>
          <p:cNvSpPr txBox="1"/>
          <p:nvPr/>
        </p:nvSpPr>
        <p:spPr>
          <a:xfrm>
            <a:off x="3240088" y="2800350"/>
            <a:ext cx="184731" cy="292388"/>
          </a:xfrm>
          <a:prstGeom prst="rect">
            <a:avLst/>
          </a:prstGeom>
          <a:noFill/>
        </p:spPr>
        <p:txBody>
          <a:bodyPr wrap="none" rtlCol="0">
            <a:spAutoFit/>
          </a:bodyPr>
          <a:lstStyle/>
          <a:p>
            <a:endParaRPr lang="de-DE" dirty="0"/>
          </a:p>
        </p:txBody>
      </p:sp>
      <p:sp>
        <p:nvSpPr>
          <p:cNvPr id="5" name="Textfeld 4"/>
          <p:cNvSpPr txBox="1"/>
          <p:nvPr/>
        </p:nvSpPr>
        <p:spPr>
          <a:xfrm>
            <a:off x="1385870" y="2571750"/>
            <a:ext cx="6372257" cy="338554"/>
          </a:xfrm>
          <a:prstGeom prst="rect">
            <a:avLst/>
          </a:prstGeom>
          <a:noFill/>
        </p:spPr>
        <p:txBody>
          <a:bodyPr wrap="none" rtlCol="0">
            <a:spAutoFit/>
          </a:bodyPr>
          <a:lstStyle/>
          <a:p>
            <a:r>
              <a:rPr lang="de-DE" sz="1600" dirty="0"/>
              <a:t>Hier könnt Ihr bezirkliche/lokale Daten einfügen – siehe nächste Folie</a:t>
            </a:r>
          </a:p>
        </p:txBody>
      </p:sp>
    </p:spTree>
    <p:extLst>
      <p:ext uri="{BB962C8B-B14F-4D97-AF65-F5344CB8AC3E}">
        <p14:creationId xmlns:p14="http://schemas.microsoft.com/office/powerpoint/2010/main" val="3853496335"/>
      </p:ext>
    </p:extLst>
  </p:cSld>
  <p:clrMapOvr>
    <a:masterClrMapping/>
  </p:clrMapOvr>
</p:sld>
</file>

<file path=ppt/theme/theme1.xml><?xml version="1.0" encoding="utf-8"?>
<a:theme xmlns:a="http://schemas.openxmlformats.org/drawingml/2006/main" name="1_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618_PPT Folienmaster Arbeitsvorlage.pptx" id="{0D5DD9F5-BE6F-462A-AB2E-7A678E15094E}" vid="{4289DDEF-B565-46A5-A304-0A9A8B33C9C5}"/>
    </a:ext>
  </a:extLst>
</a:theme>
</file>

<file path=ppt/theme/theme2.xml><?xml version="1.0" encoding="utf-8"?>
<a:theme xmlns:a="http://schemas.openxmlformats.org/drawingml/2006/main" name="2_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618_PPT Folienmaster Arbeitsvorlage.pptx" id="{0D5DD9F5-BE6F-462A-AB2E-7A678E15094E}" vid="{4289DDEF-B565-46A5-A304-0A9A8B33C9C5}"/>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9087d7-a99f-4446-923a-ceadf0066ff9">
      <Terms xmlns="http://schemas.microsoft.com/office/infopath/2007/PartnerControls"/>
    </lcf76f155ced4ddcb4097134ff3c332f>
    <TaxCatchAll xmlns="01b6d60f-436a-4975-80aa-5daf7af0010b" xsi:nil="true"/>
    <SharedWithUsers xmlns="01b6d60f-436a-4975-80aa-5daf7af0010b">
      <UserInfo>
        <DisplayName>Mitglieder von IGM ZG-ZGJ Zusammenarbeit</DisplayName>
        <AccountId>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C2D0D846F5C3A438006149A123E6D5D" ma:contentTypeVersion="18" ma:contentTypeDescription="Ein neues Dokument erstellen." ma:contentTypeScope="" ma:versionID="1aaa34dd942fd5156303a556581527eb">
  <xsd:schema xmlns:xsd="http://www.w3.org/2001/XMLSchema" xmlns:xs="http://www.w3.org/2001/XMLSchema" xmlns:p="http://schemas.microsoft.com/office/2006/metadata/properties" xmlns:ns2="519087d7-a99f-4446-923a-ceadf0066ff9" xmlns:ns3="01b6d60f-436a-4975-80aa-5daf7af0010b" targetNamespace="http://schemas.microsoft.com/office/2006/metadata/properties" ma:root="true" ma:fieldsID="bdf438abccaf9e7ead61ed06c010f20a" ns2:_="" ns3:_="">
    <xsd:import namespace="519087d7-a99f-4446-923a-ceadf0066ff9"/>
    <xsd:import namespace="01b6d60f-436a-4975-80aa-5daf7af0010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AutoKeyPoints" minOccurs="0"/>
                <xsd:element ref="ns2:MediaServiceKeyPoint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9087d7-a99f-4446-923a-ceadf0066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4e1a643d-3598-46ed-9344-1c0e2c50857f" ma:termSetId="09814cd3-568e-fe90-9814-8d621ff8fb84" ma:anchorId="fba54fb3-c3e1-fe81-a776-ca4b69148c4d" ma:open="true" ma:isKeyword="false">
      <xsd:complexType>
        <xsd:sequence>
          <xsd:element ref="pc:Terms" minOccurs="0" maxOccurs="1"/>
        </xsd:sequence>
      </xsd:complex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1b6d60f-436a-4975-80aa-5daf7af0010b" elementFormDefault="qualified">
    <xsd:import namespace="http://schemas.microsoft.com/office/2006/documentManagement/types"/>
    <xsd:import namespace="http://schemas.microsoft.com/office/infopath/2007/PartnerControls"/>
    <xsd:element name="SharedWithUsers" ma:index="13"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Freigegeben für - Details" ma:internalName="SharedWithDetails" ma:readOnly="true">
      <xsd:simpleType>
        <xsd:restriction base="dms:Note">
          <xsd:maxLength value="255"/>
        </xsd:restriction>
      </xsd:simpleType>
    </xsd:element>
    <xsd:element name="TaxCatchAll" ma:index="20" nillable="true" ma:displayName="Taxonomy Catch All Column" ma:hidden="true" ma:list="{344de1d0-2de8-4dc5-bf54-0ad8c417a7d3}" ma:internalName="TaxCatchAll" ma:showField="CatchAllData" ma:web="01b6d60f-436a-4975-80aa-5daf7af001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EA6F06-F5AA-4E47-9C61-82C6FFC88C1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01b6d60f-436a-4975-80aa-5daf7af0010b"/>
    <ds:schemaRef ds:uri="http://purl.org/dc/terms/"/>
    <ds:schemaRef ds:uri="519087d7-a99f-4446-923a-ceadf0066ff9"/>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B81B69EB-46E7-4634-A65D-BAF21937DF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9087d7-a99f-4446-923a-ceadf0066ff9"/>
    <ds:schemaRef ds:uri="01b6d60f-436a-4975-80aa-5daf7af001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78A21D-7C11-4263-BE34-5F2E5EC5CD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2537</Words>
  <Application>Microsoft Office PowerPoint</Application>
  <PresentationFormat>Bildschirmpräsentation (16:9)</PresentationFormat>
  <Paragraphs>222</Paragraphs>
  <Slides>23</Slides>
  <Notes>18</Notes>
  <HiddenSlides>11</HiddenSlides>
  <MMClips>1</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23</vt:i4>
      </vt:variant>
    </vt:vector>
  </HeadingPairs>
  <TitlesOfParts>
    <vt:vector size="29" baseType="lpstr">
      <vt:lpstr>Arial</vt:lpstr>
      <vt:lpstr>Meta IGM</vt:lpstr>
      <vt:lpstr>Meta Head IGM Cond Light</vt:lpstr>
      <vt:lpstr>Meta Head IGM Cond Black</vt:lpstr>
      <vt:lpstr>1_Office</vt:lpstr>
      <vt:lpstr>2_Office</vt:lpstr>
      <vt:lpstr>PowerPoint-Präsentation</vt:lpstr>
      <vt:lpstr>SOS DualE Ausbildung</vt:lpstr>
      <vt:lpstr>PowerPoint-Präsentation</vt:lpstr>
      <vt:lpstr>Ausbildungszahlen erholen sich nur langsam</vt:lpstr>
      <vt:lpstr>Ausbildung in den Branchen der  IG Metall weiter rückläufig</vt:lpstr>
      <vt:lpstr>PowerPoint-Präsentation</vt:lpstr>
      <vt:lpstr>Matchingproblem am ausbildungsmarkt</vt:lpstr>
      <vt:lpstr>Triste Aussichten für Hauptschüler*innen</vt:lpstr>
      <vt:lpstr>So Sieht es bei uns aus</vt:lpstr>
      <vt:lpstr>Spezifischere ZaHlen</vt:lpstr>
      <vt:lpstr>Es gibt keine geeigneten Bewerber?     </vt:lpstr>
      <vt:lpstr>Azubis fallen nicht (Mehr) vom Himmel</vt:lpstr>
      <vt:lpstr>Wir brauchen Euch</vt:lpstr>
      <vt:lpstr>Unsere Ziele</vt:lpstr>
      <vt:lpstr>Unsere politischen Forderungen  als IG Metall</vt:lpstr>
      <vt:lpstr>HIER ein eigenes Beispiel oder eins aus der materialsammlung einfügen</vt:lpstr>
      <vt:lpstr>Danke für eure Aufmerksamkeit!</vt:lpstr>
      <vt:lpstr>Materialsammlung</vt:lpstr>
      <vt:lpstr>Wir Retten die Ausbildung –  Gute Beispiele aus der Praxis</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2022-09-04T23:23:36Z</dcterms:created>
  <dcterms:modified xsi:type="dcterms:W3CDTF">2024-03-19T18:44:57Z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0x0101009C2D0D846F5C3A438006149A123E6D5D</vt:lpwstr>
  </property>
  <property fmtid="{D5CDD505-2E9C-101B-9397-08002B2CF9AE}" pid="3" name="MediaServiceImageTags">
    <vt:lpwstr/>
  </property>
</Properties>
</file>