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  <p:sldMasterId id="2147483691" r:id="rId2"/>
  </p:sldMasterIdLst>
  <p:notesMasterIdLst>
    <p:notesMasterId r:id="rId20"/>
  </p:notesMasterIdLst>
  <p:handoutMasterIdLst>
    <p:handoutMasterId r:id="rId21"/>
  </p:handoutMasterIdLst>
  <p:sldIdLst>
    <p:sldId id="300" r:id="rId3"/>
    <p:sldId id="293" r:id="rId4"/>
    <p:sldId id="273" r:id="rId5"/>
    <p:sldId id="289" r:id="rId6"/>
    <p:sldId id="303" r:id="rId7"/>
    <p:sldId id="292" r:id="rId8"/>
    <p:sldId id="291" r:id="rId9"/>
    <p:sldId id="290" r:id="rId10"/>
    <p:sldId id="296" r:id="rId11"/>
    <p:sldId id="294" r:id="rId12"/>
    <p:sldId id="278" r:id="rId13"/>
    <p:sldId id="282" r:id="rId14"/>
    <p:sldId id="306" r:id="rId15"/>
    <p:sldId id="298" r:id="rId16"/>
    <p:sldId id="305" r:id="rId17"/>
    <p:sldId id="301" r:id="rId18"/>
    <p:sldId id="302" r:id="rId19"/>
  </p:sldIdLst>
  <p:sldSz cx="9144000" cy="5143500" type="screen16x9"/>
  <p:notesSz cx="7099300" cy="10234613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eta Head IGM Cond Black" panose="02000A06040000020004" pitchFamily="2" charset="0"/>
      <p:bold r:id="rId26"/>
    </p:embeddedFont>
    <p:embeddedFont>
      <p:font typeface="Meta Head IGM Cond Light" panose="02000506030000020004" pitchFamily="2" charset="0"/>
      <p:regular r:id="rId27"/>
    </p:embeddedFont>
    <p:embeddedFont>
      <p:font typeface="Meta IGM" panose="02000503040000020004" pitchFamily="2" charset="0"/>
      <p:regular r:id="rId28"/>
      <p:bold r:id="rId29"/>
      <p:italic r:id="rId30"/>
      <p:boldItalic r:id="rId31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mb, Wolfgang" initials="LW" lastIdx="0" clrIdx="0">
    <p:extLst>
      <p:ext uri="{19B8F6BF-5375-455C-9EA6-DF929625EA0E}">
        <p15:presenceInfo xmlns:p15="http://schemas.microsoft.com/office/powerpoint/2012/main" userId="S-1-5-21-1681774397-3292891888-1623808579-182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C3C3B"/>
    <a:srgbClr val="E30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333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26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4" d="100"/>
          <a:sy n="54" d="100"/>
        </p:scale>
        <p:origin x="3293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8D15D1-C1F2-4B7D-8F32-2644CDE4DE1F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D092978E-9CF6-4DBA-8DFF-0805EEB7F960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 sz="1600" b="1" dirty="0" smtClean="0">
            <a:solidFill>
              <a:schemeClr val="accent6">
                <a:lumMod val="10000"/>
              </a:schemeClr>
            </a:solidFill>
          </a:endParaRPr>
        </a:p>
        <a:p>
          <a: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  <a:t>Überlegungen zu einer neuen deutschen Industriestrategie</a:t>
          </a:r>
        </a:p>
        <a:p>
          <a:endParaRPr lang="de-DE" sz="1600" b="1" dirty="0">
            <a:solidFill>
              <a:schemeClr val="accent6">
                <a:lumMod val="10000"/>
              </a:schemeClr>
            </a:solidFill>
          </a:endParaRPr>
        </a:p>
      </dgm:t>
    </dgm:pt>
    <dgm:pt modelId="{BAF88E78-1A77-40BA-8C0C-96E8E1ECC5C6}" type="parTrans" cxnId="{FDBC18BD-F5C3-4919-967A-C5872D332E78}">
      <dgm:prSet/>
      <dgm:spPr/>
      <dgm:t>
        <a:bodyPr/>
        <a:lstStyle/>
        <a:p>
          <a:endParaRPr lang="de-DE" sz="1800"/>
        </a:p>
      </dgm:t>
    </dgm:pt>
    <dgm:pt modelId="{E12043B2-178E-4C12-AB82-1AB00889A4E5}" type="sibTrans" cxnId="{FDBC18BD-F5C3-4919-967A-C5872D332E78}">
      <dgm:prSet/>
      <dgm:spPr/>
      <dgm:t>
        <a:bodyPr/>
        <a:lstStyle/>
        <a:p>
          <a:endParaRPr lang="de-DE" sz="1800"/>
        </a:p>
      </dgm:t>
    </dgm:pt>
    <dgm:pt modelId="{E26921DE-ACF1-4F10-BED8-68D5B3517603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 sz="1600" b="1" i="0" dirty="0" smtClean="0">
            <a:solidFill>
              <a:srgbClr val="C00000"/>
            </a:solidFill>
          </a:endParaRPr>
        </a:p>
        <a:p>
          <a:r>
            <a:rPr lang="de-DE" sz="1600" b="1" i="0" dirty="0" smtClean="0">
              <a:solidFill>
                <a:srgbClr val="000000"/>
              </a:solidFill>
            </a:rPr>
            <a:t>Kernelemente und Förderlogik des IRA</a:t>
          </a:r>
        </a:p>
        <a:p>
          <a:endParaRPr lang="de-DE" sz="1600" b="1" i="0" dirty="0" smtClean="0">
            <a:solidFill>
              <a:srgbClr val="C00000"/>
            </a:solidFill>
          </a:endParaRPr>
        </a:p>
      </dgm:t>
    </dgm:pt>
    <dgm:pt modelId="{3C384541-B942-4340-931E-2D31A7ED8CD3}" type="parTrans" cxnId="{19F5F8BA-ECA9-440A-9578-BC698D762A6A}">
      <dgm:prSet/>
      <dgm:spPr/>
      <dgm:t>
        <a:bodyPr/>
        <a:lstStyle/>
        <a:p>
          <a:endParaRPr lang="de-DE" sz="1800"/>
        </a:p>
      </dgm:t>
    </dgm:pt>
    <dgm:pt modelId="{CE0F0457-936D-4D7B-A376-9BE5893A9662}" type="sibTrans" cxnId="{19F5F8BA-ECA9-440A-9578-BC698D762A6A}">
      <dgm:prSet/>
      <dgm:spPr/>
      <dgm:t>
        <a:bodyPr/>
        <a:lstStyle/>
        <a:p>
          <a:endParaRPr lang="de-DE" sz="1800"/>
        </a:p>
      </dgm:t>
    </dgm:pt>
    <dgm:pt modelId="{81D4D5F8-6357-40E9-833F-974A7F57038D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 sz="1600" b="1" dirty="0" smtClean="0">
            <a:solidFill>
              <a:schemeClr val="accent6">
                <a:lumMod val="10000"/>
              </a:schemeClr>
            </a:solidFill>
          </a:endParaRPr>
        </a:p>
        <a:p>
          <a: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  <a:t>Green Deal Industrial Plan </a:t>
          </a:r>
          <a:b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</a:br>
          <a: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  <a:t>als Reaktion in Europa</a:t>
          </a:r>
        </a:p>
        <a:p>
          <a:endParaRPr lang="de-DE" sz="1600" b="1" dirty="0">
            <a:solidFill>
              <a:schemeClr val="accent6">
                <a:lumMod val="10000"/>
              </a:schemeClr>
            </a:solidFill>
          </a:endParaRPr>
        </a:p>
      </dgm:t>
    </dgm:pt>
    <dgm:pt modelId="{BA47F74F-26F3-48A7-84EB-427496BDF33D}" type="parTrans" cxnId="{5DDF6BD0-2979-45A5-9EBF-841492C2A859}">
      <dgm:prSet/>
      <dgm:spPr/>
      <dgm:t>
        <a:bodyPr/>
        <a:lstStyle/>
        <a:p>
          <a:endParaRPr lang="de-DE" sz="1800"/>
        </a:p>
      </dgm:t>
    </dgm:pt>
    <dgm:pt modelId="{7201FEBA-E5B6-4172-ADD5-F4CA56EA9811}" type="sibTrans" cxnId="{5DDF6BD0-2979-45A5-9EBF-841492C2A859}">
      <dgm:prSet/>
      <dgm:spPr/>
      <dgm:t>
        <a:bodyPr/>
        <a:lstStyle/>
        <a:p>
          <a:endParaRPr lang="de-DE" sz="1800"/>
        </a:p>
      </dgm:t>
    </dgm:pt>
    <dgm:pt modelId="{598299E1-3A08-4A8D-95B2-601F2093C270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 sz="1600" b="1" dirty="0" smtClean="0">
            <a:solidFill>
              <a:schemeClr val="accent6">
                <a:lumMod val="10000"/>
              </a:schemeClr>
            </a:solidFill>
          </a:endParaRPr>
        </a:p>
        <a:p>
          <a: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  <a:t>Vergleich der Förderprinzipien </a:t>
          </a:r>
          <a:b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</a:br>
          <a:r>
            <a:rPr lang="de-DE" sz="1600" b="1" dirty="0" smtClean="0">
              <a:solidFill>
                <a:schemeClr val="accent6">
                  <a:lumMod val="10000"/>
                </a:schemeClr>
              </a:solidFill>
            </a:rPr>
            <a:t>USA und EU/Deutschland</a:t>
          </a:r>
        </a:p>
        <a:p>
          <a:endParaRPr lang="de-DE" sz="1600" b="1" dirty="0">
            <a:solidFill>
              <a:schemeClr val="accent6">
                <a:lumMod val="10000"/>
              </a:schemeClr>
            </a:solidFill>
          </a:endParaRPr>
        </a:p>
      </dgm:t>
    </dgm:pt>
    <dgm:pt modelId="{EB57D7E4-FD66-4FE4-88FE-CE3FE64F6839}" type="parTrans" cxnId="{8CD6AA2E-6ADF-4C4B-938B-E7B59BC20FED}">
      <dgm:prSet/>
      <dgm:spPr/>
      <dgm:t>
        <a:bodyPr/>
        <a:lstStyle/>
        <a:p>
          <a:endParaRPr lang="de-DE" sz="1800"/>
        </a:p>
      </dgm:t>
    </dgm:pt>
    <dgm:pt modelId="{212E2655-81C9-4BB9-B47E-2E0170B4AC80}" type="sibTrans" cxnId="{8CD6AA2E-6ADF-4C4B-938B-E7B59BC20FED}">
      <dgm:prSet/>
      <dgm:spPr/>
      <dgm:t>
        <a:bodyPr/>
        <a:lstStyle/>
        <a:p>
          <a:endParaRPr lang="de-DE" sz="1800"/>
        </a:p>
      </dgm:t>
    </dgm:pt>
    <dgm:pt modelId="{06C31AA7-D7EC-4853-9BB9-DA0982917CB0}" type="pres">
      <dgm:prSet presAssocID="{A38D15D1-C1F2-4B7D-8F32-2644CDE4DE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562A7E3-9965-40F0-A0BE-C3AD538D1089}" type="pres">
      <dgm:prSet presAssocID="{E26921DE-ACF1-4F10-BED8-68D5B3517603}" presName="composite" presStyleCnt="0"/>
      <dgm:spPr/>
      <dgm:t>
        <a:bodyPr/>
        <a:lstStyle/>
        <a:p>
          <a:endParaRPr lang="de-DE"/>
        </a:p>
      </dgm:t>
    </dgm:pt>
    <dgm:pt modelId="{15B1D07A-A4E5-4820-A22A-1D7710F256E5}" type="pres">
      <dgm:prSet presAssocID="{E26921DE-ACF1-4F10-BED8-68D5B3517603}" presName="imgShp" presStyleLbl="fgImgPlace1" presStyleIdx="0" presStyleCnt="4" custScaleX="107837" custScaleY="107837" custLinFactNeighborX="-19762" custLinFactNeighborY="-297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562" t="4106" r="-3362" b="-1758"/>
          </a:stretch>
        </a:blipFill>
        <a:ln w="19050"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/>
        </a:p>
      </dgm:t>
    </dgm:pt>
    <dgm:pt modelId="{23E61860-2B5A-4D80-89CC-33001C6C35A1}" type="pres">
      <dgm:prSet presAssocID="{E26921DE-ACF1-4F10-BED8-68D5B3517603}" presName="txShp" presStyleLbl="node1" presStyleIdx="0" presStyleCnt="4" custScaleX="100769" custScaleY="1035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C1EA3F2-449C-41D0-82D7-6B2F1B4F2F71}" type="pres">
      <dgm:prSet presAssocID="{CE0F0457-936D-4D7B-A376-9BE5893A9662}" presName="spacing" presStyleCnt="0"/>
      <dgm:spPr/>
      <dgm:t>
        <a:bodyPr/>
        <a:lstStyle/>
        <a:p>
          <a:endParaRPr lang="de-DE"/>
        </a:p>
      </dgm:t>
    </dgm:pt>
    <dgm:pt modelId="{5F346372-BD83-4156-81E5-617108F6A6D7}" type="pres">
      <dgm:prSet presAssocID="{81D4D5F8-6357-40E9-833F-974A7F57038D}" presName="composite" presStyleCnt="0"/>
      <dgm:spPr/>
      <dgm:t>
        <a:bodyPr/>
        <a:lstStyle/>
        <a:p>
          <a:endParaRPr lang="de-DE"/>
        </a:p>
      </dgm:t>
    </dgm:pt>
    <dgm:pt modelId="{AD0C2E3D-19FD-44BC-A4F1-3605FAF1D1A1}" type="pres">
      <dgm:prSet presAssocID="{81D4D5F8-6357-40E9-833F-974A7F57038D}" presName="imgShp" presStyleLbl="fgImgPlace1" presStyleIdx="1" presStyleCnt="4" custScaleX="107837" custScaleY="107837" custLinFactNeighborX="-19762" custLinFactNeighborY="-1669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154" t="-7909" r="-34580" b="-2579"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/>
        </a:p>
      </dgm:t>
    </dgm:pt>
    <dgm:pt modelId="{456E06BD-6BC7-43DD-8AA4-2034C79724DD}" type="pres">
      <dgm:prSet presAssocID="{81D4D5F8-6357-40E9-833F-974A7F57038D}" presName="txShp" presStyleLbl="node1" presStyleIdx="1" presStyleCnt="4" custScaleX="100769" custScaleY="1035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F2A17A-C07D-4A76-A266-D22A747BD776}" type="pres">
      <dgm:prSet presAssocID="{7201FEBA-E5B6-4172-ADD5-F4CA56EA9811}" presName="spacing" presStyleCnt="0"/>
      <dgm:spPr/>
      <dgm:t>
        <a:bodyPr/>
        <a:lstStyle/>
        <a:p>
          <a:endParaRPr lang="de-DE"/>
        </a:p>
      </dgm:t>
    </dgm:pt>
    <dgm:pt modelId="{0773CDF8-71E0-4FDD-A84F-4F14057B0FB7}" type="pres">
      <dgm:prSet presAssocID="{D092978E-9CF6-4DBA-8DFF-0805EEB7F960}" presName="composite" presStyleCnt="0"/>
      <dgm:spPr/>
      <dgm:t>
        <a:bodyPr/>
        <a:lstStyle/>
        <a:p>
          <a:endParaRPr lang="de-DE"/>
        </a:p>
      </dgm:t>
    </dgm:pt>
    <dgm:pt modelId="{96AE8AF9-119F-4938-A2BB-16AB257E5828}" type="pres">
      <dgm:prSet presAssocID="{D092978E-9CF6-4DBA-8DFF-0805EEB7F960}" presName="imgShp" presStyleLbl="fgImgPlace1" presStyleIdx="2" presStyleCnt="4" custScaleX="107837" custScaleY="107837" custLinFactNeighborX="-19762" custLinFactNeighborY="10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/>
        </a:p>
      </dgm:t>
    </dgm:pt>
    <dgm:pt modelId="{FECC0CA9-555A-400E-B95C-028D07B57EDB}" type="pres">
      <dgm:prSet presAssocID="{D092978E-9CF6-4DBA-8DFF-0805EEB7F960}" presName="txShp" presStyleLbl="node1" presStyleIdx="2" presStyleCnt="4" custScaleX="100769" custScaleY="103576" custLinFactNeighborY="23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87AE82E-071C-44CC-97AD-EC7F6C8FDC20}" type="pres">
      <dgm:prSet presAssocID="{E12043B2-178E-4C12-AB82-1AB00889A4E5}" presName="spacing" presStyleCnt="0"/>
      <dgm:spPr/>
    </dgm:pt>
    <dgm:pt modelId="{4B20EB0C-1E6B-44E0-B912-7B83B7DF9372}" type="pres">
      <dgm:prSet presAssocID="{598299E1-3A08-4A8D-95B2-601F2093C270}" presName="composite" presStyleCnt="0"/>
      <dgm:spPr/>
    </dgm:pt>
    <dgm:pt modelId="{103E3AA4-1EC9-4FD2-8D34-7FCEC5FFA063}" type="pres">
      <dgm:prSet presAssocID="{598299E1-3A08-4A8D-95B2-601F2093C270}" presName="imgShp" presStyleLbl="fgImgPlace1" presStyleIdx="3" presStyleCnt="4" custScaleX="107837" custScaleY="107837" custLinFactNeighborX="-20168" custLinFactNeighborY="-9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de-DE"/>
        </a:p>
      </dgm:t>
    </dgm:pt>
    <dgm:pt modelId="{F870FF14-BD24-46F3-8D7B-3E14C6A73E8D}" type="pres">
      <dgm:prSet presAssocID="{598299E1-3A08-4A8D-95B2-601F2093C270}" presName="txShp" presStyleLbl="node1" presStyleIdx="3" presStyleCnt="4" custScaleX="100769" custScaleY="1035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6A97BFC-DEDF-4C2E-B003-ABAB62019484}" type="presOf" srcId="{A38D15D1-C1F2-4B7D-8F32-2644CDE4DE1F}" destId="{06C31AA7-D7EC-4853-9BB9-DA0982917CB0}" srcOrd="0" destOrd="0" presId="urn:microsoft.com/office/officeart/2005/8/layout/vList3"/>
    <dgm:cxn modelId="{8CD6AA2E-6ADF-4C4B-938B-E7B59BC20FED}" srcId="{A38D15D1-C1F2-4B7D-8F32-2644CDE4DE1F}" destId="{598299E1-3A08-4A8D-95B2-601F2093C270}" srcOrd="3" destOrd="0" parTransId="{EB57D7E4-FD66-4FE4-88FE-CE3FE64F6839}" sibTransId="{212E2655-81C9-4BB9-B47E-2E0170B4AC80}"/>
    <dgm:cxn modelId="{E1D9B710-AF5A-4DDD-B26E-7BA4B75EF49A}" type="presOf" srcId="{E26921DE-ACF1-4F10-BED8-68D5B3517603}" destId="{23E61860-2B5A-4D80-89CC-33001C6C35A1}" srcOrd="0" destOrd="0" presId="urn:microsoft.com/office/officeart/2005/8/layout/vList3"/>
    <dgm:cxn modelId="{5DDF6BD0-2979-45A5-9EBF-841492C2A859}" srcId="{A38D15D1-C1F2-4B7D-8F32-2644CDE4DE1F}" destId="{81D4D5F8-6357-40E9-833F-974A7F57038D}" srcOrd="1" destOrd="0" parTransId="{BA47F74F-26F3-48A7-84EB-427496BDF33D}" sibTransId="{7201FEBA-E5B6-4172-ADD5-F4CA56EA9811}"/>
    <dgm:cxn modelId="{5FD17303-BA4A-496A-BEF7-1C8A2C942C77}" type="presOf" srcId="{81D4D5F8-6357-40E9-833F-974A7F57038D}" destId="{456E06BD-6BC7-43DD-8AA4-2034C79724DD}" srcOrd="0" destOrd="0" presId="urn:microsoft.com/office/officeart/2005/8/layout/vList3"/>
    <dgm:cxn modelId="{BCF7D9CE-AC29-441C-97BE-BC665450FAC5}" type="presOf" srcId="{D092978E-9CF6-4DBA-8DFF-0805EEB7F960}" destId="{FECC0CA9-555A-400E-B95C-028D07B57EDB}" srcOrd="0" destOrd="0" presId="urn:microsoft.com/office/officeart/2005/8/layout/vList3"/>
    <dgm:cxn modelId="{FDBC18BD-F5C3-4919-967A-C5872D332E78}" srcId="{A38D15D1-C1F2-4B7D-8F32-2644CDE4DE1F}" destId="{D092978E-9CF6-4DBA-8DFF-0805EEB7F960}" srcOrd="2" destOrd="0" parTransId="{BAF88E78-1A77-40BA-8C0C-96E8E1ECC5C6}" sibTransId="{E12043B2-178E-4C12-AB82-1AB00889A4E5}"/>
    <dgm:cxn modelId="{A4822502-A6DD-48CA-A2ED-DEA23B10D3D8}" type="presOf" srcId="{598299E1-3A08-4A8D-95B2-601F2093C270}" destId="{F870FF14-BD24-46F3-8D7B-3E14C6A73E8D}" srcOrd="0" destOrd="0" presId="urn:microsoft.com/office/officeart/2005/8/layout/vList3"/>
    <dgm:cxn modelId="{19F5F8BA-ECA9-440A-9578-BC698D762A6A}" srcId="{A38D15D1-C1F2-4B7D-8F32-2644CDE4DE1F}" destId="{E26921DE-ACF1-4F10-BED8-68D5B3517603}" srcOrd="0" destOrd="0" parTransId="{3C384541-B942-4340-931E-2D31A7ED8CD3}" sibTransId="{CE0F0457-936D-4D7B-A376-9BE5893A9662}"/>
    <dgm:cxn modelId="{59C1D0CF-34F9-402A-A3F8-7CFC92486F9C}" type="presParOf" srcId="{06C31AA7-D7EC-4853-9BB9-DA0982917CB0}" destId="{4562A7E3-9965-40F0-A0BE-C3AD538D1089}" srcOrd="0" destOrd="0" presId="urn:microsoft.com/office/officeart/2005/8/layout/vList3"/>
    <dgm:cxn modelId="{0E11C785-7A31-4C03-BEBF-693F4E483AF3}" type="presParOf" srcId="{4562A7E3-9965-40F0-A0BE-C3AD538D1089}" destId="{15B1D07A-A4E5-4820-A22A-1D7710F256E5}" srcOrd="0" destOrd="0" presId="urn:microsoft.com/office/officeart/2005/8/layout/vList3"/>
    <dgm:cxn modelId="{864980F2-1BDD-464E-BB7C-DBCD9E5387ED}" type="presParOf" srcId="{4562A7E3-9965-40F0-A0BE-C3AD538D1089}" destId="{23E61860-2B5A-4D80-89CC-33001C6C35A1}" srcOrd="1" destOrd="0" presId="urn:microsoft.com/office/officeart/2005/8/layout/vList3"/>
    <dgm:cxn modelId="{063D1F21-59BF-43EF-AF14-E3E74E0C3867}" type="presParOf" srcId="{06C31AA7-D7EC-4853-9BB9-DA0982917CB0}" destId="{BC1EA3F2-449C-41D0-82D7-6B2F1B4F2F71}" srcOrd="1" destOrd="0" presId="urn:microsoft.com/office/officeart/2005/8/layout/vList3"/>
    <dgm:cxn modelId="{3B335D66-D64E-479F-B9D0-EDBE299FCAF1}" type="presParOf" srcId="{06C31AA7-D7EC-4853-9BB9-DA0982917CB0}" destId="{5F346372-BD83-4156-81E5-617108F6A6D7}" srcOrd="2" destOrd="0" presId="urn:microsoft.com/office/officeart/2005/8/layout/vList3"/>
    <dgm:cxn modelId="{8C6C6159-3420-4EC9-B56F-20454F4FDED6}" type="presParOf" srcId="{5F346372-BD83-4156-81E5-617108F6A6D7}" destId="{AD0C2E3D-19FD-44BC-A4F1-3605FAF1D1A1}" srcOrd="0" destOrd="0" presId="urn:microsoft.com/office/officeart/2005/8/layout/vList3"/>
    <dgm:cxn modelId="{ADEA9848-265B-4B00-89C2-645AE908BDAF}" type="presParOf" srcId="{5F346372-BD83-4156-81E5-617108F6A6D7}" destId="{456E06BD-6BC7-43DD-8AA4-2034C79724DD}" srcOrd="1" destOrd="0" presId="urn:microsoft.com/office/officeart/2005/8/layout/vList3"/>
    <dgm:cxn modelId="{03371EB9-8296-4999-BDAC-12FE4F5E3B1A}" type="presParOf" srcId="{06C31AA7-D7EC-4853-9BB9-DA0982917CB0}" destId="{E8F2A17A-C07D-4A76-A266-D22A747BD776}" srcOrd="3" destOrd="0" presId="urn:microsoft.com/office/officeart/2005/8/layout/vList3"/>
    <dgm:cxn modelId="{C401973A-C415-4129-A2ED-25538548F663}" type="presParOf" srcId="{06C31AA7-D7EC-4853-9BB9-DA0982917CB0}" destId="{0773CDF8-71E0-4FDD-A84F-4F14057B0FB7}" srcOrd="4" destOrd="0" presId="urn:microsoft.com/office/officeart/2005/8/layout/vList3"/>
    <dgm:cxn modelId="{98959975-1FD3-491B-8E7A-A6CBFFD16920}" type="presParOf" srcId="{0773CDF8-71E0-4FDD-A84F-4F14057B0FB7}" destId="{96AE8AF9-119F-4938-A2BB-16AB257E5828}" srcOrd="0" destOrd="0" presId="urn:microsoft.com/office/officeart/2005/8/layout/vList3"/>
    <dgm:cxn modelId="{39B533A8-9AF3-403C-9377-7640FD1FE9E8}" type="presParOf" srcId="{0773CDF8-71E0-4FDD-A84F-4F14057B0FB7}" destId="{FECC0CA9-555A-400E-B95C-028D07B57EDB}" srcOrd="1" destOrd="0" presId="urn:microsoft.com/office/officeart/2005/8/layout/vList3"/>
    <dgm:cxn modelId="{695A8B1D-BC0F-4A03-A158-00CF9E0AF45B}" type="presParOf" srcId="{06C31AA7-D7EC-4853-9BB9-DA0982917CB0}" destId="{987AE82E-071C-44CC-97AD-EC7F6C8FDC20}" srcOrd="5" destOrd="0" presId="urn:microsoft.com/office/officeart/2005/8/layout/vList3"/>
    <dgm:cxn modelId="{BCE24415-F769-4C7F-97EC-5FD0294773C8}" type="presParOf" srcId="{06C31AA7-D7EC-4853-9BB9-DA0982917CB0}" destId="{4B20EB0C-1E6B-44E0-B912-7B83B7DF9372}" srcOrd="6" destOrd="0" presId="urn:microsoft.com/office/officeart/2005/8/layout/vList3"/>
    <dgm:cxn modelId="{678578C4-393E-4563-A25D-6D27B9E02B10}" type="presParOf" srcId="{4B20EB0C-1E6B-44E0-B912-7B83B7DF9372}" destId="{103E3AA4-1EC9-4FD2-8D34-7FCEC5FFA063}" srcOrd="0" destOrd="0" presId="urn:microsoft.com/office/officeart/2005/8/layout/vList3"/>
    <dgm:cxn modelId="{DC6E4B34-3ADA-416E-8D8A-FF8A1FA4503F}" type="presParOf" srcId="{4B20EB0C-1E6B-44E0-B912-7B83B7DF9372}" destId="{F870FF14-BD24-46F3-8D7B-3E14C6A73E8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61860-2B5A-4D80-89CC-33001C6C35A1}">
      <dsp:nvSpPr>
        <dsp:cNvPr id="0" name=""/>
        <dsp:cNvSpPr/>
      </dsp:nvSpPr>
      <dsp:spPr>
        <a:xfrm rot="10800000">
          <a:off x="1454896" y="14488"/>
          <a:ext cx="5219977" cy="6915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2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i="0" kern="1200" dirty="0" smtClean="0">
            <a:solidFill>
              <a:srgbClr val="C000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i="0" kern="1200" dirty="0" smtClean="0">
              <a:solidFill>
                <a:srgbClr val="000000"/>
              </a:solidFill>
            </a:rPr>
            <a:t>Kernelemente und Förderlogik des IRA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i="0" kern="1200" dirty="0" smtClean="0">
            <a:solidFill>
              <a:srgbClr val="C00000"/>
            </a:solidFill>
          </a:endParaRPr>
        </a:p>
      </dsp:txBody>
      <dsp:txXfrm rot="10800000">
        <a:off x="1627784" y="14488"/>
        <a:ext cx="5047089" cy="691552"/>
      </dsp:txXfrm>
    </dsp:sp>
    <dsp:sp modelId="{15B1D07A-A4E5-4820-A22A-1D7710F256E5}">
      <dsp:nvSpPr>
        <dsp:cNvPr id="0" name=""/>
        <dsp:cNvSpPr/>
      </dsp:nvSpPr>
      <dsp:spPr>
        <a:xfrm>
          <a:off x="982866" y="0"/>
          <a:ext cx="720002" cy="720002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562" t="4106" r="-3362" b="-1758"/>
          </a:stretch>
        </a:blipFill>
        <a:ln w="1905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E06BD-6BC7-43DD-8AA4-2034C79724DD}">
      <dsp:nvSpPr>
        <dsp:cNvPr id="0" name=""/>
        <dsp:cNvSpPr/>
      </dsp:nvSpPr>
      <dsp:spPr>
        <a:xfrm rot="10800000">
          <a:off x="1454896" y="933797"/>
          <a:ext cx="5219977" cy="6915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2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 smtClean="0">
            <a:solidFill>
              <a:schemeClr val="accent6">
                <a:lumMod val="10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  <a:t>Green Deal Industrial Plan </a:t>
          </a:r>
          <a:b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</a:br>
          <a: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  <a:t>als Reaktion in Europa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>
            <a:solidFill>
              <a:schemeClr val="accent6">
                <a:lumMod val="10000"/>
              </a:schemeClr>
            </a:solidFill>
          </a:endParaRPr>
        </a:p>
      </dsp:txBody>
      <dsp:txXfrm rot="10800000">
        <a:off x="1627784" y="933797"/>
        <a:ext cx="5047089" cy="691552"/>
      </dsp:txXfrm>
    </dsp:sp>
    <dsp:sp modelId="{AD0C2E3D-19FD-44BC-A4F1-3605FAF1D1A1}">
      <dsp:nvSpPr>
        <dsp:cNvPr id="0" name=""/>
        <dsp:cNvSpPr/>
      </dsp:nvSpPr>
      <dsp:spPr>
        <a:xfrm>
          <a:off x="982866" y="908429"/>
          <a:ext cx="720002" cy="720002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154" t="-7909" r="-34580" b="-2579"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C0CA9-555A-400E-B95C-028D07B57EDB}">
      <dsp:nvSpPr>
        <dsp:cNvPr id="0" name=""/>
        <dsp:cNvSpPr/>
      </dsp:nvSpPr>
      <dsp:spPr>
        <a:xfrm rot="10800000">
          <a:off x="1454896" y="1854662"/>
          <a:ext cx="5219977" cy="6915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2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 smtClean="0">
            <a:solidFill>
              <a:schemeClr val="accent6">
                <a:lumMod val="10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  <a:t>Überlegungen zu einer neuen deutschen Industriestrategie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>
            <a:solidFill>
              <a:schemeClr val="accent6">
                <a:lumMod val="10000"/>
              </a:schemeClr>
            </a:solidFill>
          </a:endParaRPr>
        </a:p>
      </dsp:txBody>
      <dsp:txXfrm rot="10800000">
        <a:off x="1627784" y="1854662"/>
        <a:ext cx="5047089" cy="691552"/>
      </dsp:txXfrm>
    </dsp:sp>
    <dsp:sp modelId="{96AE8AF9-119F-4938-A2BB-16AB257E5828}">
      <dsp:nvSpPr>
        <dsp:cNvPr id="0" name=""/>
        <dsp:cNvSpPr/>
      </dsp:nvSpPr>
      <dsp:spPr>
        <a:xfrm>
          <a:off x="982866" y="1839609"/>
          <a:ext cx="720002" cy="72000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0FF14-BD24-46F3-8D7B-3E14C6A73E8D}">
      <dsp:nvSpPr>
        <dsp:cNvPr id="0" name=""/>
        <dsp:cNvSpPr/>
      </dsp:nvSpPr>
      <dsp:spPr>
        <a:xfrm rot="10800000">
          <a:off x="1454896" y="2772415"/>
          <a:ext cx="5219977" cy="6915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427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 smtClean="0">
            <a:solidFill>
              <a:schemeClr val="accent6">
                <a:lumMod val="10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  <a:t>Vergleich der Förderprinzipien </a:t>
          </a:r>
          <a:b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</a:br>
          <a:r>
            <a:rPr lang="de-DE" sz="1600" b="1" kern="1200" dirty="0" smtClean="0">
              <a:solidFill>
                <a:schemeClr val="accent6">
                  <a:lumMod val="10000"/>
                </a:schemeClr>
              </a:solidFill>
            </a:rPr>
            <a:t>USA und EU/Deutschland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b="1" kern="1200" dirty="0">
            <a:solidFill>
              <a:schemeClr val="accent6">
                <a:lumMod val="10000"/>
              </a:schemeClr>
            </a:solidFill>
          </a:endParaRPr>
        </a:p>
      </dsp:txBody>
      <dsp:txXfrm rot="10800000">
        <a:off x="1627784" y="2772415"/>
        <a:ext cx="5047089" cy="691552"/>
      </dsp:txXfrm>
    </dsp:sp>
    <dsp:sp modelId="{103E3AA4-1EC9-4FD2-8D34-7FCEC5FFA063}">
      <dsp:nvSpPr>
        <dsp:cNvPr id="0" name=""/>
        <dsp:cNvSpPr/>
      </dsp:nvSpPr>
      <dsp:spPr>
        <a:xfrm>
          <a:off x="980156" y="2757562"/>
          <a:ext cx="720002" cy="72000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186552" tIns="186552" rIns="186552" bIns="186552" rtlCol="0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186552" tIns="186552" rIns="186552" bIns="186552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>
                <a:latin typeface="Meta IGM" panose="02000503040000020004" pitchFamily="2" charset="0"/>
              </a:rPr>
              <a:t>14.07.2023</a:t>
            </a:fld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186552" tIns="186552" rIns="186552" bIns="186552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186552" tIns="186552" rIns="186552" bIns="186552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186552" tIns="186552" rIns="186552" bIns="186552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186552" tIns="186552" rIns="186552" bIns="186552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14.07.2023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186552" tIns="186552" rIns="186552" bIns="186552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186552" tIns="186552" rIns="186552" bIns="186552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4275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046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6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1376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79425" y="352425"/>
            <a:ext cx="6140450" cy="3454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479425" y="4050196"/>
            <a:ext cx="6140450" cy="577307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678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82563"/>
            <a:ext cx="6140450" cy="3454400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14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373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15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38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16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9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7684">
              <a:defRPr/>
            </a:pPr>
            <a:fld id="{1E52D858-2924-46E0-A1C9-C565B7963A0C}" type="slidenum">
              <a:rPr lang="de-DE" sz="1200">
                <a:solidFill>
                  <a:prstClr val="black"/>
                </a:solidFill>
                <a:latin typeface="Calibri" panose="020F0502020204030204"/>
              </a:rPr>
              <a:pPr defTabSz="947684">
                <a:defRPr/>
              </a:pPr>
              <a:t>17</a:t>
            </a:fld>
            <a:endParaRPr lang="de-DE" sz="12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0876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2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60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84"/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9976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6692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5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6932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10763">
              <a:defRPr/>
            </a:pPr>
            <a:fld id="{AD868B3C-6C54-1D41-B938-33F4013C078E}" type="slidenum">
              <a:rPr lang="de-DE">
                <a:solidFill>
                  <a:prstClr val="black"/>
                </a:solidFill>
              </a:rPr>
              <a:pPr defTabSz="710763">
                <a:defRPr/>
              </a:pPr>
              <a:t>6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926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463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81013" y="298450"/>
            <a:ext cx="6137275" cy="3452813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804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49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>
            <a:blip r:embed="rId2"/>
            <a:srcRect/>
            <a:stretch>
              <a:fillRect t="-66265" b="-66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28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28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die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2190346"/>
            <a:ext cx="3187699" cy="270843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</a:t>
            </a: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METALL  </a:t>
            </a:r>
            <a: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Vorstand VB 04</a:t>
            </a:r>
            <a:endParaRPr lang="de-DE" sz="1100" b="1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FB Industrie-,</a:t>
            </a:r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Energie- und </a:t>
            </a:r>
          </a:p>
          <a:p>
            <a:pPr algn="r"/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Strukturpolitik</a:t>
            </a:r>
            <a:endParaRPr lang="de-DE" sz="11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Wilhelm-Leuschner-Straße 79 </a:t>
            </a:r>
            <a:b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60329 Frankfurt am Main</a:t>
            </a:r>
          </a:p>
          <a:p>
            <a:pPr algn="r"/>
            <a:endParaRPr lang="de-DE" sz="1100" b="0" i="0" kern="1200" dirty="0" smtClean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Tel +49 69 6693 2276</a:t>
            </a:r>
            <a:b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michael.seis@igmetall.de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1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Impressum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Metall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Wilhelm-Leuschner-Str. 79, 60329 Frankfurt am Main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Vertreten durch den Vorstand, 1. Vorsitzender: Jörg Hofmann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Kontakt: vorstand@igmetall.de</a:t>
            </a:r>
          </a:p>
          <a:p>
            <a:pPr algn="r"/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err="1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V.i.S.d.P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/ Verantwortlich nach § 18 Abs. 2 </a:t>
            </a:r>
            <a:r>
              <a:rPr lang="de-DE" sz="600" b="0" i="0" kern="1200" dirty="0" err="1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MStV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Wolfgang Lemb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Geschäftsführendes</a:t>
            </a:r>
            <a:r>
              <a:rPr lang="de-DE" sz="600" b="0" i="0" kern="1200" baseline="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Vorstandsmitglied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Wilhelm-Leuschner-Str. 79, 60329 Frankfurt am Main</a:t>
            </a:r>
          </a:p>
          <a:p>
            <a:pPr algn="r"/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lang="de-DE" sz="600" b="0" i="0" kern="1200" dirty="0" smtClean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maschinenbau@igmetall.de</a:t>
            </a:r>
            <a:endParaRPr lang="de-DE" sz="600" b="0" i="0" kern="1200" dirty="0">
              <a:solidFill>
                <a:srgbClr val="3C3C3B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-154983" y="-56678"/>
            <a:ext cx="2138766" cy="2197681"/>
          </a:xfrm>
          <a:prstGeom prst="rect">
            <a:avLst/>
          </a:prstGeom>
          <a:solidFill>
            <a:srgbClr val="283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15"/>
          </a:p>
        </p:txBody>
      </p:sp>
      <p:sp>
        <p:nvSpPr>
          <p:cNvPr id="11" name="Rechteck 10"/>
          <p:cNvSpPr/>
          <p:nvPr userDrawn="1"/>
        </p:nvSpPr>
        <p:spPr>
          <a:xfrm>
            <a:off x="4859363" y="2240103"/>
            <a:ext cx="2138766" cy="1903931"/>
          </a:xfrm>
          <a:prstGeom prst="rect">
            <a:avLst/>
          </a:prstGeom>
          <a:solidFill>
            <a:srgbClr val="FE3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15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/>
          <a:srcRect t="21231" r="4128"/>
          <a:stretch/>
        </p:blipFill>
        <p:spPr>
          <a:xfrm>
            <a:off x="804435" y="-208106"/>
            <a:ext cx="8381607" cy="3873610"/>
          </a:xfrm>
          <a:prstGeom prst="rect">
            <a:avLst/>
          </a:prstGeom>
        </p:spPr>
      </p:pic>
      <p:sp>
        <p:nvSpPr>
          <p:cNvPr id="17" name="Rechteck 16"/>
          <p:cNvSpPr/>
          <p:nvPr userDrawn="1"/>
        </p:nvSpPr>
        <p:spPr>
          <a:xfrm rot="1383810">
            <a:off x="5823509" y="2754845"/>
            <a:ext cx="2138766" cy="471184"/>
          </a:xfrm>
          <a:prstGeom prst="rect">
            <a:avLst/>
          </a:prstGeom>
          <a:solidFill>
            <a:srgbClr val="283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15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707360" y="1787317"/>
            <a:ext cx="1668149" cy="4569589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574559"/>
              <a:gd name="connsiteY0" fmla="*/ 0 h 3868614"/>
              <a:gd name="connsiteX1" fmla="*/ 1574559 w 1574559"/>
              <a:gd name="connsiteY1" fmla="*/ 881145 h 3868614"/>
              <a:gd name="connsiteX2" fmla="*/ 487189 w 1574559"/>
              <a:gd name="connsiteY2" fmla="*/ 3680657 h 3868614"/>
              <a:gd name="connsiteX3" fmla="*/ 0 w 1574559"/>
              <a:gd name="connsiteY3" fmla="*/ 3868614 h 3868614"/>
              <a:gd name="connsiteX4" fmla="*/ 0 w 1574559"/>
              <a:gd name="connsiteY4" fmla="*/ 0 h 3868614"/>
              <a:gd name="connsiteX0" fmla="*/ 0 w 1574559"/>
              <a:gd name="connsiteY0" fmla="*/ 0 h 4271269"/>
              <a:gd name="connsiteX1" fmla="*/ 1574559 w 1574559"/>
              <a:gd name="connsiteY1" fmla="*/ 881145 h 4271269"/>
              <a:gd name="connsiteX2" fmla="*/ 143238 w 1574559"/>
              <a:gd name="connsiteY2" fmla="*/ 4271269 h 4271269"/>
              <a:gd name="connsiteX3" fmla="*/ 0 w 1574559"/>
              <a:gd name="connsiteY3" fmla="*/ 3868614 h 4271269"/>
              <a:gd name="connsiteX4" fmla="*/ 0 w 1574559"/>
              <a:gd name="connsiteY4" fmla="*/ 0 h 4271269"/>
              <a:gd name="connsiteX0" fmla="*/ 0 w 1645947"/>
              <a:gd name="connsiteY0" fmla="*/ 0 h 4271269"/>
              <a:gd name="connsiteX1" fmla="*/ 1645947 w 1645947"/>
              <a:gd name="connsiteY1" fmla="*/ 928262 h 4271269"/>
              <a:gd name="connsiteX2" fmla="*/ 143238 w 1645947"/>
              <a:gd name="connsiteY2" fmla="*/ 4271269 h 4271269"/>
              <a:gd name="connsiteX3" fmla="*/ 0 w 1645947"/>
              <a:gd name="connsiteY3" fmla="*/ 3868614 h 4271269"/>
              <a:gd name="connsiteX4" fmla="*/ 0 w 1645947"/>
              <a:gd name="connsiteY4" fmla="*/ 0 h 4271269"/>
              <a:gd name="connsiteX0" fmla="*/ 0 w 1680427"/>
              <a:gd name="connsiteY0" fmla="*/ 0 h 4271269"/>
              <a:gd name="connsiteX1" fmla="*/ 1680427 w 1680427"/>
              <a:gd name="connsiteY1" fmla="*/ 947695 h 4271269"/>
              <a:gd name="connsiteX2" fmla="*/ 143238 w 1680427"/>
              <a:gd name="connsiteY2" fmla="*/ 4271269 h 4271269"/>
              <a:gd name="connsiteX3" fmla="*/ 0 w 1680427"/>
              <a:gd name="connsiteY3" fmla="*/ 3868614 h 4271269"/>
              <a:gd name="connsiteX4" fmla="*/ 0 w 1680427"/>
              <a:gd name="connsiteY4" fmla="*/ 0 h 4271269"/>
              <a:gd name="connsiteX0" fmla="*/ 0 w 1668149"/>
              <a:gd name="connsiteY0" fmla="*/ 0 h 4271269"/>
              <a:gd name="connsiteX1" fmla="*/ 1668149 w 1668149"/>
              <a:gd name="connsiteY1" fmla="*/ 933893 h 4271269"/>
              <a:gd name="connsiteX2" fmla="*/ 143238 w 1668149"/>
              <a:gd name="connsiteY2" fmla="*/ 4271269 h 4271269"/>
              <a:gd name="connsiteX3" fmla="*/ 0 w 1668149"/>
              <a:gd name="connsiteY3" fmla="*/ 3868614 h 4271269"/>
              <a:gd name="connsiteX4" fmla="*/ 0 w 1668149"/>
              <a:gd name="connsiteY4" fmla="*/ 0 h 4271269"/>
              <a:gd name="connsiteX0" fmla="*/ 0 w 1668149"/>
              <a:gd name="connsiteY0" fmla="*/ 0 h 4569589"/>
              <a:gd name="connsiteX1" fmla="*/ 1668149 w 1668149"/>
              <a:gd name="connsiteY1" fmla="*/ 933893 h 4569589"/>
              <a:gd name="connsiteX2" fmla="*/ 13238 w 1668149"/>
              <a:gd name="connsiteY2" fmla="*/ 4569589 h 4569589"/>
              <a:gd name="connsiteX3" fmla="*/ 0 w 1668149"/>
              <a:gd name="connsiteY3" fmla="*/ 3868614 h 4569589"/>
              <a:gd name="connsiteX4" fmla="*/ 0 w 1668149"/>
              <a:gd name="connsiteY4" fmla="*/ 0 h 456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8149" h="4569589">
                <a:moveTo>
                  <a:pt x="0" y="0"/>
                </a:moveTo>
                <a:lnTo>
                  <a:pt x="1668149" y="933893"/>
                </a:lnTo>
                <a:lnTo>
                  <a:pt x="13238" y="4569589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-264862" y="743494"/>
            <a:ext cx="6747304" cy="44102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7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  <p:sp>
        <p:nvSpPr>
          <p:cNvPr id="6" name="Gleichschenkliges Dreieck 5"/>
          <p:cNvSpPr/>
          <p:nvPr userDrawn="1"/>
        </p:nvSpPr>
        <p:spPr>
          <a:xfrm rot="5812146">
            <a:off x="7582395" y="-679110"/>
            <a:ext cx="759097" cy="2547375"/>
          </a:xfrm>
          <a:prstGeom prst="triangle">
            <a:avLst>
              <a:gd name="adj" fmla="val 31256"/>
            </a:avLst>
          </a:prstGeom>
          <a:solidFill>
            <a:srgbClr val="283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15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39A90B4-255D-AD46-B458-A0A8D3B347D4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3175" y="233743"/>
            <a:ext cx="720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94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7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211133570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7" y="1603660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103869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7" y="1080001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0827" y="2299169"/>
            <a:ext cx="8642349" cy="2119409"/>
          </a:xfrm>
        </p:spPr>
        <p:txBody>
          <a:bodyPr lIns="0" tIns="0" rIns="0" bIns="0">
            <a:normAutofit/>
          </a:bodyPr>
          <a:lstStyle>
            <a:lvl1pPr marL="280797" indent="-279447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44" indent="-279447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41" indent="-285747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38" indent="-279447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36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dirty="0"/>
              <a:t>Text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7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16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245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62765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16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1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08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6" y="1023854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08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2C6B736-2DA0-4E73-A05C-0BB580F8F77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47"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</a:lstStyle>
          <a:p>
            <a:pPr lvl="0"/>
            <a:r>
              <a:rPr lang="de-DE" dirty="0"/>
              <a:t>Text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846180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47"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</a:lstStyle>
          <a:p>
            <a:pPr lvl="0"/>
            <a:r>
              <a:rPr lang="de-DE" dirty="0"/>
              <a:t>Text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90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16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8" y="1080002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1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78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1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1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4118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  <p:sp>
        <p:nvSpPr>
          <p:cNvPr id="6" name="Bildplatzhalter 9">
            <a:extLst>
              <a:ext uri="{FF2B5EF4-FFF2-40B4-BE49-F238E27FC236}">
                <a16:creationId xmlns:a16="http://schemas.microsoft.com/office/drawing/2014/main" id="{4C06ECF2-BFA9-7349-BED1-D96193E7B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84092"/>
            <a:ext cx="9144000" cy="3357541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2236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9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9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9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77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28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1974314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9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b="0" i="0" dirty="0">
              <a:latin typeface="Meta IGM" panose="0200050304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7" y="1603660"/>
            <a:ext cx="4859057" cy="2524062"/>
          </a:xfrm>
        </p:spPr>
        <p:txBody>
          <a:bodyPr anchor="ctr" anchorCtr="0"/>
          <a:lstStyle>
            <a:lvl1pPr algn="l">
              <a:defRPr sz="315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702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1"/>
            <a:ext cx="9144000" cy="4064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919409" y="2072875"/>
            <a:ext cx="1842555" cy="3868614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555" h="3868614">
                <a:moveTo>
                  <a:pt x="0" y="0"/>
                </a:moveTo>
                <a:lnTo>
                  <a:pt x="1842555" y="172029"/>
                </a:lnTo>
                <a:lnTo>
                  <a:pt x="487189" y="368065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70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6" y="2876550"/>
            <a:ext cx="4859057" cy="1541626"/>
          </a:xfrm>
        </p:spPr>
        <p:txBody>
          <a:bodyPr anchor="b" anchorCtr="0"/>
          <a:lstStyle>
            <a:lvl1pPr algn="l">
              <a:defRPr sz="3500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1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smtClean="0"/>
              <a:t>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3353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6" y="2374211"/>
            <a:ext cx="6591039" cy="961628"/>
          </a:xfrm>
        </p:spPr>
        <p:txBody>
          <a:bodyPr anchor="ctr" anchorCtr="0"/>
          <a:lstStyle>
            <a:lvl1pPr algn="l">
              <a:defRPr sz="35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</a:t>
            </a:r>
            <a:br>
              <a:rPr lang="de-DE" dirty="0"/>
            </a:br>
            <a:r>
              <a:rPr lang="de-DE" dirty="0"/>
              <a:t>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5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4195307775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6" y="1603659"/>
            <a:ext cx="4859057" cy="2524062"/>
          </a:xfrm>
        </p:spPr>
        <p:txBody>
          <a:bodyPr anchor="ctr" anchorCtr="0"/>
          <a:lstStyle>
            <a:lvl1pPr algn="l">
              <a:defRPr sz="3500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2283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6" y="1080001"/>
            <a:ext cx="8642349" cy="45402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6" y="2299169"/>
            <a:ext cx="8642349" cy="2119409"/>
          </a:xfrm>
        </p:spPr>
        <p:txBody>
          <a:bodyPr lIns="0" tIns="0" rIns="0" bIns="0">
            <a:normAutofit/>
          </a:bodyPr>
          <a:lstStyle>
            <a:lvl1pPr marL="280793" indent="-279443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86335" indent="-279443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899528" indent="-285743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200120" indent="-279443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471013">
              <a:spcBef>
                <a:spcPts val="750"/>
              </a:spcBef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1544968"/>
            <a:ext cx="8642349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825" b="0" i="0" smtClean="0">
                <a:latin typeface="+mn-lt"/>
                <a:cs typeface="Calibri" panose="020F0502020204030204" pitchFamily="34" charset="0"/>
              </a:rPr>
              <a:pPr algn="ctr"/>
              <a:t>‹Nr.›</a:t>
            </a:fld>
            <a:endParaRPr lang="de-DE" sz="900" b="0" i="0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585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4"/>
            <a:ext cx="4228968" cy="2228368"/>
          </a:xfrm>
        </p:spPr>
        <p:txBody>
          <a:bodyPr lIns="0" tIns="0" rIns="0" bIns="0">
            <a:noAutofit/>
          </a:bodyPr>
          <a:lstStyle>
            <a:lvl1pPr marL="243444"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1579389"/>
            <a:ext cx="4228967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6" y="1080001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6415" y="1732138"/>
            <a:ext cx="3109362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36416" y="972355"/>
            <a:ext cx="2114407" cy="2562896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7713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4"/>
            <a:ext cx="4228968" cy="2228368"/>
          </a:xfrm>
        </p:spPr>
        <p:txBody>
          <a:bodyPr lIns="0" tIns="0" rIns="0" bIns="0">
            <a:noAutofit/>
          </a:bodyPr>
          <a:lstStyle>
            <a:lvl1pPr marL="243444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1579389"/>
            <a:ext cx="4228967" cy="4953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100" b="0" i="0" spc="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7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6" y="1080001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966882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144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6" y="1080001"/>
            <a:ext cx="4228967" cy="472175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6" y="1739901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4676730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1645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28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74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8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Meta IGM" panose="02000503040000020004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5937" y="2040944"/>
            <a:ext cx="4501645" cy="1893047"/>
          </a:xfrm>
        </p:spPr>
        <p:txBody>
          <a:bodyPr anchor="ctr" anchorCtr="0"/>
          <a:lstStyle>
            <a:lvl1pPr algn="l">
              <a:defRPr sz="3000" b="1" i="0" spc="15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6502402" y="2406259"/>
            <a:ext cx="2390774" cy="203132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IG METALL </a:t>
            </a:r>
            <a:r>
              <a:rPr kumimoji="0" lang="de-DE" sz="825" b="0" i="0" u="none" strike="noStrike" kern="0" cap="all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Vorstand </a:t>
            </a:r>
            <a:br>
              <a:rPr kumimoji="0" lang="de-DE" sz="825" b="0" i="0" u="none" strike="noStrike" kern="0" cap="all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</a:br>
            <a:r>
              <a:rPr kumimoji="0" lang="de-DE" sz="825" b="1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Vorstandsbereich 04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25" b="0" i="0" u="none" strike="noStrike" kern="0" cap="none" spc="0" normalizeH="0" baseline="0" noProof="0" dirty="0" smtClean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Wolfgang Lemb</a:t>
            </a:r>
            <a:b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</a:b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Wilhelm-Leuschner-Straße 79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60329 Frankfurt am Main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25" b="0" i="0" u="none" strike="noStrike" kern="0" cap="none" spc="0" normalizeH="0" baseline="0" noProof="0" dirty="0" smtClean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Tel +49 69 6693 2664</a:t>
            </a:r>
            <a:b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</a:br>
            <a:r>
              <a:rPr kumimoji="0" lang="de-DE" sz="825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wolfgang.lemb@igmetall.de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825" b="0" i="0" u="none" strike="noStrike" kern="0" cap="none" spc="0" normalizeH="0" baseline="0" noProof="0" dirty="0" smtClean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1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Impressum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IG Metall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Wilhelm-Leuschner-Str. 79, 60329 Frankfurt am Main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Vertreten durch den Vorstand, 1. Vorsitzender: Jörg Hofmann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Kontakt: vorstand@igmetall.de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0" cap="none" spc="0" normalizeH="0" baseline="0" noProof="0" dirty="0" smtClean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V.i.S.d.P</a:t>
            </a: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. /Verantwortlich nach § 18 Abs. 2 </a:t>
            </a:r>
            <a:r>
              <a:rPr kumimoji="0" lang="de-DE" sz="45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MStV</a:t>
            </a: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: 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Wolfgang Lemb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Geschäftsführendes Vorstandsmitglied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Wilhelm-Leuschner-Str. 79, 60329 Frankfurt am Main</a:t>
            </a:r>
          </a:p>
          <a:p>
            <a:pPr marL="0" marR="0" lvl="0" indent="0" algn="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50" b="0" i="0" u="none" strike="noStrike" kern="0" cap="none" spc="0" normalizeH="0" baseline="0" noProof="0" dirty="0" smtClean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</a:rPr>
              <a:t>Kontakt: maschinenbau@igmetall.de</a:t>
            </a:r>
          </a:p>
        </p:txBody>
      </p:sp>
    </p:spTree>
    <p:extLst>
      <p:ext uri="{BB962C8B-B14F-4D97-AF65-F5344CB8AC3E}">
        <p14:creationId xmlns:p14="http://schemas.microsoft.com/office/powerpoint/2010/main" val="2206894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529B-09E9-4149-9B6C-E214815D537A}" type="datetimeFigureOut">
              <a:rPr lang="de-DE" smtClean="0"/>
              <a:t>14.07.2023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21D1-F0CF-46AD-B99B-C019730EA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121322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30F3-F2C0-421E-852A-8D0F60FE5CD3}" type="datetimeFigureOut">
              <a:rPr lang="de-DE" smtClean="0"/>
              <a:t>14.07.2023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E3-1E23-46DB-BE6C-1BEB1106F39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8" y="467817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0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1000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803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6" y="236852"/>
            <a:ext cx="7860022" cy="350977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20" y="1239463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6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7" y="599778"/>
            <a:ext cx="7860022" cy="451188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0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048494"/>
            <a:ext cx="4228968" cy="2392877"/>
          </a:xfrm>
        </p:spPr>
        <p:txBody>
          <a:bodyPr lIns="0" tIns="0" rIns="0" bIns="0">
            <a:noAutofit/>
          </a:bodyPr>
          <a:lstStyle>
            <a:lvl1pPr marL="243450">
              <a:defRPr sz="1600"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446983"/>
            <a:ext cx="4228967" cy="396809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0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3610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016094"/>
            <a:ext cx="4228968" cy="2425277"/>
          </a:xfrm>
        </p:spPr>
        <p:txBody>
          <a:bodyPr lIns="0" tIns="0" rIns="0" bIns="0">
            <a:noAutofit/>
          </a:bodyPr>
          <a:lstStyle>
            <a:lvl1pPr marL="243450">
              <a:defRPr sz="1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441075"/>
            <a:ext cx="4228967" cy="338476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0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3610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296229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157844"/>
            <a:ext cx="8642350" cy="328398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de-DE" dirty="0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1000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38618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110343"/>
            <a:ext cx="8642349" cy="352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Vorstandsbereich 04</a:t>
            </a:r>
            <a:endParaRPr lang="de-DE" sz="10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784448"/>
            <a:ext cx="4421976" cy="15591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0" dirty="0" smtClean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FB Industrie-,</a:t>
            </a:r>
            <a:r>
              <a:rPr lang="de-DE" sz="1000" b="0" i="0" baseline="0" dirty="0" smtClean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Energie- und Strukturpolitik</a:t>
            </a:r>
            <a:endParaRPr lang="de-DE" sz="1000" b="0" i="0" dirty="0">
              <a:solidFill>
                <a:srgbClr val="3C3C3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7" r:id="rId5"/>
    <p:sldLayoutId id="2147483675" r:id="rId6"/>
    <p:sldLayoutId id="2147483678" r:id="rId7"/>
    <p:sldLayoutId id="2147483676" r:id="rId8"/>
    <p:sldLayoutId id="2147483679" r:id="rId9"/>
    <p:sldLayoutId id="2147483674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ransition spd="slow">
    <p:wipe/>
  </p:transition>
  <p:timing>
    <p:tnLst>
      <p:par>
        <p:cTn id="1" dur="indefinite" restart="never" nodeType="tmRoot"/>
      </p:par>
    </p:tnLst>
  </p:timing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23"/>
        </a:buBlip>
        <a:defRPr sz="16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3"/>
        </a:buBlip>
        <a:defRPr sz="14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3"/>
        </a:buBlip>
        <a:defRPr sz="14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3"/>
        </a:buBlip>
        <a:defRPr sz="14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23"/>
        </a:buBlip>
        <a:defRPr sz="14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6" y="1365775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6" y="1979526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686449"/>
            <a:ext cx="3560456" cy="25391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25" b="0" i="0" dirty="0" smtClean="0">
                <a:solidFill>
                  <a:srgbClr val="3C3C3B"/>
                </a:solidFill>
                <a:latin typeface="+mn-lt"/>
                <a:cs typeface="Calibri" panose="020F0502020204030204" pitchFamily="34" charset="0"/>
              </a:rPr>
              <a:t>Wolfgang Lemb | Virtuelles Expertenteamtreffen Maschinen- und Anlagenbau</a:t>
            </a:r>
            <a:r>
              <a:rPr lang="de-DE" sz="825" b="0" i="0" baseline="0" dirty="0" smtClean="0">
                <a:solidFill>
                  <a:srgbClr val="3C3C3B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25" b="0" i="0" baseline="0" dirty="0" smtClean="0">
                <a:solidFill>
                  <a:srgbClr val="3C3C3B"/>
                </a:solidFill>
                <a:latin typeface="+mn-lt"/>
                <a:cs typeface="Calibri" panose="020F0502020204030204" pitchFamily="34" charset="0"/>
              </a:rPr>
              <a:t>8. Dezember 2021</a:t>
            </a:r>
            <a:endParaRPr lang="de-DE" sz="825" b="0" i="0" dirty="0">
              <a:solidFill>
                <a:srgbClr val="3C3C3B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1" y="4636169"/>
            <a:ext cx="2784031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825" b="0" i="0" kern="1200" dirty="0">
                <a:solidFill>
                  <a:srgbClr val="3C3C3B"/>
                </a:solidFill>
                <a:effectLst/>
                <a:latin typeface="+mn-lt"/>
                <a:ea typeface="+mn-ea"/>
                <a:cs typeface="Calibri" panose="020F0502020204030204" pitchFamily="34" charset="0"/>
              </a:rPr>
              <a:t>IG </a:t>
            </a:r>
            <a:r>
              <a:rPr lang="de-DE" sz="825" b="0" i="0" kern="1200" dirty="0" smtClean="0">
                <a:solidFill>
                  <a:srgbClr val="3C3C3B"/>
                </a:solidFill>
                <a:effectLst/>
                <a:latin typeface="+mn-lt"/>
                <a:ea typeface="+mn-ea"/>
                <a:cs typeface="Calibri" panose="020F0502020204030204" pitchFamily="34" charset="0"/>
              </a:rPr>
              <a:t>Metall Vorstand</a:t>
            </a:r>
            <a:endParaRPr lang="de-DE" sz="825" b="0" i="0" kern="1200" dirty="0">
              <a:solidFill>
                <a:srgbClr val="3C3C3B"/>
              </a:solidFill>
              <a:effectLst/>
              <a:latin typeface="+mn-lt"/>
              <a:ea typeface="+mn-ea"/>
              <a:cs typeface="Calibri" panose="020F0502020204030204" pitchFamily="34" charset="0"/>
            </a:endParaRPr>
          </a:p>
          <a:p>
            <a:pPr algn="r"/>
            <a:r>
              <a:rPr lang="de-DE" sz="825" b="1" i="0" kern="1200" dirty="0" smtClean="0">
                <a:solidFill>
                  <a:srgbClr val="3C3C3B"/>
                </a:solidFill>
                <a:effectLst/>
                <a:latin typeface="+mn-lt"/>
                <a:ea typeface="+mn-ea"/>
                <a:cs typeface="Calibri" panose="020F0502020204030204" pitchFamily="34" charset="0"/>
              </a:rPr>
              <a:t>Vorstandsbereich 04</a:t>
            </a:r>
            <a:endParaRPr lang="de-DE" sz="825" b="1" i="0" kern="1200" dirty="0">
              <a:solidFill>
                <a:srgbClr val="3C3C3B"/>
              </a:solidFill>
              <a:effectLst/>
              <a:latin typeface="+mn-lt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92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ransition spd="slow">
    <p:wipe/>
  </p:transition>
  <p:timing>
    <p:tnLst>
      <p:par>
        <p:cTn id="1" dur="indefinite" restart="never" nodeType="tmRoot"/>
      </p:par>
    </p:tnLst>
  </p:timing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500" b="1" i="0" kern="1200" spc="0" baseline="0">
          <a:solidFill>
            <a:srgbClr val="E3051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71446" indent="-243444" algn="l" defTabSz="685783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14337" indent="-243444" algn="l" defTabSz="685783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85231" indent="-243444" algn="l" defTabSz="685783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56124" indent="-243444" algn="l" defTabSz="685783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5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327017" indent="-243444" algn="l" defTabSz="685783" rtl="0" eaLnBrk="1" latinLnBrk="0" hangingPunct="1">
        <a:lnSpc>
          <a:spcPct val="90000"/>
        </a:lnSpc>
        <a:spcBef>
          <a:spcPts val="375"/>
        </a:spcBef>
        <a:buFontTx/>
        <a:buBlip>
          <a:blip r:embed="rId15"/>
        </a:buBlip>
        <a:defRPr sz="18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1F657EF2-D074-8D4B-BD7D-9A6B38A8CAEC}"/>
              </a:ext>
            </a:extLst>
          </p:cNvPr>
          <p:cNvSpPr txBox="1">
            <a:spLocks/>
          </p:cNvSpPr>
          <p:nvPr/>
        </p:nvSpPr>
        <p:spPr>
          <a:xfrm>
            <a:off x="277459" y="3452038"/>
            <a:ext cx="5879002" cy="6946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 spc="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ts val="288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Der Inflation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Reduction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 Act – </a:t>
            </a:r>
            <a:b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</a:b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industriepolitische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 Bedrohung oder Vorbild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?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7960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07962" y="839594"/>
            <a:ext cx="4917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8610" indent="-308610">
              <a:buClr>
                <a:srgbClr val="C00000"/>
              </a:buClr>
              <a:buFont typeface="Arial" panose="020B0604020202020204" pitchFamily="34" charset="0"/>
              <a:buChar char="►"/>
            </a:pPr>
            <a:endParaRPr lang="de-DE" sz="1800" b="1" dirty="0">
              <a:solidFill>
                <a:srgbClr val="000000"/>
              </a:solidFill>
              <a:latin typeface="Meta IGM" panose="02000503040000020004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75312" y="389350"/>
            <a:ext cx="7786049" cy="108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2296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de-DE" sz="2700" b="1" dirty="0">
                <a:latin typeface="Meta Head IGM Cond Black" panose="02000A06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</a:t>
            </a:r>
            <a:r>
              <a:rPr lang="de-DE" sz="27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Achillesferse des </a:t>
            </a:r>
            <a:r>
              <a:rPr lang="de-DE" sz="27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IRA: Die Rohstoffversorgung</a:t>
            </a:r>
          </a:p>
          <a:p>
            <a:pPr lvl="0">
              <a:lnSpc>
                <a:spcPts val="1500"/>
              </a:lnSpc>
            </a:pPr>
            <a:r>
              <a:rPr lang="de-DE" sz="1200" dirty="0" smtClean="0">
                <a:solidFill>
                  <a:srgbClr val="000000"/>
                </a:solidFill>
              </a:rPr>
              <a:t>Die </a:t>
            </a:r>
            <a:r>
              <a:rPr lang="de-DE" sz="1200" dirty="0">
                <a:solidFill>
                  <a:srgbClr val="000000"/>
                </a:solidFill>
              </a:rPr>
              <a:t>USA sind derzeit bei der Produktion von Lithium-Ionen-Batterien </a:t>
            </a:r>
            <a:r>
              <a:rPr lang="de-DE" sz="1200" dirty="0" smtClean="0">
                <a:solidFill>
                  <a:srgbClr val="000000"/>
                </a:solidFill>
              </a:rPr>
              <a:t>und </a:t>
            </a:r>
            <a:r>
              <a:rPr lang="de-DE" sz="1200" dirty="0">
                <a:solidFill>
                  <a:srgbClr val="000000"/>
                </a:solidFill>
              </a:rPr>
              <a:t>kritischen Mineralien weltweit nur </a:t>
            </a:r>
            <a:r>
              <a:rPr lang="de-DE" sz="1200" dirty="0" smtClean="0">
                <a:solidFill>
                  <a:srgbClr val="000000"/>
                </a:solidFill>
              </a:rPr>
              <a:t>bedingt wettbewerbsfähig</a:t>
            </a:r>
            <a:r>
              <a:rPr lang="de-DE" sz="1200" dirty="0">
                <a:solidFill>
                  <a:srgbClr val="000000"/>
                </a:solidFill>
              </a:rPr>
              <a:t>.</a:t>
            </a:r>
            <a:r>
              <a:rPr lang="de-DE" sz="1000" dirty="0">
                <a:solidFill>
                  <a:srgbClr val="000000"/>
                </a:solidFill>
              </a:rPr>
              <a:t> </a:t>
            </a:r>
            <a:r>
              <a:rPr lang="de-DE" sz="1200" dirty="0" smtClean="0">
                <a:solidFill>
                  <a:srgbClr val="000000"/>
                </a:solidFill>
                <a:cs typeface="Arial" panose="020B0604020202020204" pitchFamily="34" charset="0"/>
              </a:rPr>
              <a:t>Bereits </a:t>
            </a:r>
            <a:r>
              <a:rPr lang="de-DE" sz="12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2023 </a:t>
            </a:r>
            <a:r>
              <a:rPr lang="de-DE" sz="12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müssen </a:t>
            </a:r>
            <a:r>
              <a:rPr lang="de-DE" sz="1200" b="1" dirty="0">
                <a:solidFill>
                  <a:srgbClr val="000000"/>
                </a:solidFill>
              </a:rPr>
              <a:t>mindestens 40 </a:t>
            </a:r>
            <a:r>
              <a:rPr lang="de-DE" sz="1200" b="1" dirty="0" smtClean="0">
                <a:solidFill>
                  <a:srgbClr val="000000"/>
                </a:solidFill>
              </a:rPr>
              <a:t>Prozent </a:t>
            </a:r>
            <a:r>
              <a:rPr lang="de-DE" sz="1200" dirty="0">
                <a:solidFill>
                  <a:srgbClr val="000000"/>
                </a:solidFill>
              </a:rPr>
              <a:t>des verwendeten Batteriematerials entweder </a:t>
            </a:r>
            <a:r>
              <a:rPr lang="de-DE" sz="1200" dirty="0" smtClean="0">
                <a:solidFill>
                  <a:srgbClr val="000000"/>
                </a:solidFill>
              </a:rPr>
              <a:t>aus </a:t>
            </a:r>
            <a:br>
              <a:rPr lang="de-DE" sz="1200" dirty="0" smtClean="0">
                <a:solidFill>
                  <a:srgbClr val="000000"/>
                </a:solidFill>
              </a:rPr>
            </a:br>
            <a:r>
              <a:rPr lang="de-DE" sz="1200" dirty="0" smtClean="0">
                <a:solidFill>
                  <a:srgbClr val="000000"/>
                </a:solidFill>
              </a:rPr>
              <a:t>den USA selbst oder aus Ländern bezogen werden, mit denen ein Freihandelsabkommen besteht.</a:t>
            </a:r>
            <a:endParaRPr lang="de-DE" sz="1200" dirty="0" smtClean="0">
              <a:solidFill>
                <a:srgbClr val="000000"/>
              </a:solidFill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ts val="1500"/>
              </a:lnSpc>
            </a:pPr>
            <a:endParaRPr lang="de-DE" sz="10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822960">
              <a:lnSpc>
                <a:spcPct val="90000"/>
              </a:lnSpc>
              <a:spcBef>
                <a:spcPct val="0"/>
              </a:spcBef>
            </a:pPr>
            <a:endParaRPr lang="de-DE" sz="2160" dirty="0">
              <a:solidFill>
                <a:srgbClr val="DADADA">
                  <a:lumMod val="10000"/>
                </a:srgbClr>
              </a:solidFill>
              <a:latin typeface="Meta Head IGM Cond Black" panose="02000A06040000020004" pitchFamily="2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12" y="1684818"/>
            <a:ext cx="3202419" cy="2784674"/>
          </a:xfrm>
          <a:prstGeom prst="rect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feld 14"/>
          <p:cNvSpPr txBox="1"/>
          <p:nvPr/>
        </p:nvSpPr>
        <p:spPr>
          <a:xfrm>
            <a:off x="1315834" y="320965"/>
            <a:ext cx="4159019" cy="278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</a:pPr>
            <a:r>
              <a:rPr lang="de-DE" sz="1200" dirty="0" smtClean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5147" y="1684818"/>
            <a:ext cx="4447606" cy="2784674"/>
          </a:xfrm>
          <a:prstGeom prst="rect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7583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9570" y="391392"/>
            <a:ext cx="8053726" cy="472175"/>
          </a:xfrm>
        </p:spPr>
        <p:txBody>
          <a:bodyPr/>
          <a:lstStyle/>
          <a:p>
            <a:r>
              <a:rPr lang="de-DE" sz="2700" cap="none" spc="0" dirty="0" smtClean="0">
                <a:latin typeface="Meta Head IGM Cond Black" panose="02000A06040000020004" pitchFamily="2" charset="0"/>
              </a:rPr>
              <a:t>Die Antwort der EU: der GREAN DEAL INDUSTRIEL PLAN</a:t>
            </a:r>
            <a:endParaRPr lang="de-DE" sz="2700" cap="none" spc="0" dirty="0">
              <a:latin typeface="Meta Head IGM Cond Black" panose="02000A06040000020004" pitchFamily="2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82517" y="1045870"/>
            <a:ext cx="79927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spcAft>
                <a:spcPts val="600"/>
              </a:spcAft>
              <a:tabLst>
                <a:tab pos="245745" algn="l"/>
              </a:tabLst>
            </a:pP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Mit dem grünen Industrieplan soll Europas </a:t>
            </a:r>
            <a:r>
              <a:rPr lang="de-DE" sz="1400" b="1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Wettbewerbsfähigkeit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 erhöht, 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1400" b="1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Netto-Null-Industrie </a:t>
            </a:r>
            <a:r>
              <a:rPr lang="de-DE" sz="1400" b="1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400" b="1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die CO2-neutrale Industrie) gestärkt und 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der rasche </a:t>
            </a:r>
            <a:r>
              <a:rPr lang="de-DE" sz="1400" b="1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Übergang zur Klimaneutralität 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unterstützt werden.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2516" y="1616341"/>
            <a:ext cx="784225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Seit seiner Veröffentlichung brachte die EU-Kommission bereits</a:t>
            </a:r>
            <a:r>
              <a:rPr lang="de-DE" sz="1400" b="1" dirty="0" smtClean="0">
                <a:solidFill>
                  <a:srgbClr val="000000"/>
                </a:solidFill>
              </a:rPr>
              <a:t> </a:t>
            </a:r>
            <a:r>
              <a:rPr lang="de-DE" sz="1400" b="1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verschiedene </a:t>
            </a:r>
            <a:r>
              <a:rPr lang="de-DE" sz="1400" b="1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Gesetzesinitiativen auf den Weg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, um die </a:t>
            </a:r>
            <a:r>
              <a:rPr lang="de-DE" sz="1400" b="1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Umsetzung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 in den Mitgliedstaaten </a:t>
            </a:r>
            <a:r>
              <a:rPr lang="de-DE" sz="1400" b="1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regulatorisch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spc="-20" dirty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zu flankieren.</a:t>
            </a:r>
            <a:endParaRPr lang="de-DE" sz="1400" spc="-20" dirty="0">
              <a:solidFill>
                <a:srgbClr val="000000"/>
              </a:solidFill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de-DE" sz="1400" b="1" dirty="0" smtClean="0">
                <a:solidFill>
                  <a:srgbClr val="000000"/>
                </a:solidFill>
              </a:rPr>
              <a:t>Ziel: </a:t>
            </a:r>
            <a:br>
              <a:rPr lang="de-DE" sz="1400" b="1" dirty="0" smtClean="0">
                <a:solidFill>
                  <a:srgbClr val="000000"/>
                </a:solidFill>
              </a:rPr>
            </a:br>
            <a:r>
              <a:rPr lang="de-DE" sz="1400" dirty="0" smtClean="0">
                <a:solidFill>
                  <a:srgbClr val="000000"/>
                </a:solidFill>
              </a:rPr>
              <a:t>Unternehmen sollen</a:t>
            </a:r>
            <a:r>
              <a:rPr lang="de-DE" sz="1400" b="1" dirty="0" smtClean="0">
                <a:solidFill>
                  <a:srgbClr val="000000"/>
                </a:solidFill>
              </a:rPr>
              <a:t> </a:t>
            </a:r>
            <a:r>
              <a:rPr lang="de-DE" sz="1400" dirty="0" smtClean="0">
                <a:solidFill>
                  <a:srgbClr val="000000"/>
                </a:solidFill>
              </a:rPr>
              <a:t>im </a:t>
            </a:r>
            <a:r>
              <a:rPr lang="de-DE" sz="1400" dirty="0">
                <a:solidFill>
                  <a:srgbClr val="000000"/>
                </a:solidFill>
              </a:rPr>
              <a:t>Europäischen </a:t>
            </a:r>
            <a:r>
              <a:rPr lang="de-DE" sz="1400" dirty="0" smtClean="0">
                <a:solidFill>
                  <a:srgbClr val="000000"/>
                </a:solidFill>
              </a:rPr>
              <a:t>Wirtschaftsraum (EWR) </a:t>
            </a:r>
            <a:r>
              <a:rPr lang="de-DE" sz="1400" b="1" dirty="0" smtClean="0">
                <a:solidFill>
                  <a:srgbClr val="000000"/>
                </a:solidFill>
              </a:rPr>
              <a:t>investieren.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de-DE" sz="1400" dirty="0" smtClean="0">
                <a:solidFill>
                  <a:srgbClr val="000000"/>
                </a:solidFill>
              </a:rPr>
              <a:t>Zentrale 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Arial" panose="020B0604020202020204" pitchFamily="34" charset="0"/>
                <a:cs typeface="Arial" panose="020B0604020202020204" pitchFamily="34" charset="0"/>
              </a:rPr>
              <a:t>Gesetzesinitiativen sind im Beihilferecht die 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geänderte </a:t>
            </a:r>
            <a:r>
              <a:rPr lang="de-DE" sz="1400" b="1" spc="-2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Allgemeine Gruppenfreistellungsverordnung (AGVO)</a:t>
            </a:r>
            <a:r>
              <a:rPr lang="de-DE" sz="1400" spc="-2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und der </a:t>
            </a:r>
            <a:r>
              <a:rPr lang="de-DE" sz="1400" b="1" dirty="0" err="1">
                <a:solidFill>
                  <a:srgbClr val="000000"/>
                </a:solidFill>
              </a:rPr>
              <a:t>Temporary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  <a:r>
              <a:rPr lang="de-DE" sz="1400" b="1" dirty="0" err="1">
                <a:solidFill>
                  <a:srgbClr val="000000"/>
                </a:solidFill>
              </a:rPr>
              <a:t>Crisis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  <a:r>
              <a:rPr lang="de-DE" sz="1400" b="1" dirty="0" err="1">
                <a:solidFill>
                  <a:srgbClr val="000000"/>
                </a:solidFill>
              </a:rPr>
              <a:t>and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  <a:r>
              <a:rPr lang="de-DE" sz="1400" b="1" dirty="0" smtClean="0">
                <a:solidFill>
                  <a:srgbClr val="000000"/>
                </a:solidFill>
              </a:rPr>
              <a:t/>
            </a:r>
            <a:br>
              <a:rPr lang="de-DE" sz="1400" b="1" dirty="0" smtClean="0">
                <a:solidFill>
                  <a:srgbClr val="000000"/>
                </a:solidFill>
              </a:rPr>
            </a:br>
            <a:r>
              <a:rPr lang="de-DE" sz="1400" b="1" dirty="0" smtClean="0">
                <a:solidFill>
                  <a:srgbClr val="000000"/>
                </a:solidFill>
              </a:rPr>
              <a:t>Transition </a:t>
            </a:r>
            <a:r>
              <a:rPr lang="de-DE" sz="1400" b="1" dirty="0">
                <a:solidFill>
                  <a:srgbClr val="000000"/>
                </a:solidFill>
              </a:rPr>
              <a:t>Framework (TCTF</a:t>
            </a:r>
            <a:r>
              <a:rPr lang="de-DE" sz="1400" b="1" dirty="0" smtClean="0">
                <a:solidFill>
                  <a:srgbClr val="000000"/>
                </a:solidFill>
              </a:rPr>
              <a:t>)</a:t>
            </a:r>
            <a:r>
              <a:rPr lang="de-DE" sz="1400" dirty="0" smtClean="0">
                <a:solidFill>
                  <a:srgbClr val="000000"/>
                </a:solidFill>
              </a:rPr>
              <a:t>.</a:t>
            </a:r>
            <a:endParaRPr lang="de-DE" sz="1400" dirty="0">
              <a:solidFill>
                <a:srgbClr val="000000"/>
              </a:solidFill>
            </a:endParaRPr>
          </a:p>
          <a:p>
            <a:pPr>
              <a:lnSpc>
                <a:spcPts val="1700"/>
              </a:lnSpc>
              <a:spcAft>
                <a:spcPts val="1000"/>
              </a:spcAft>
              <a:tabLst>
                <a:tab pos="245745" algn="l"/>
              </a:tabLst>
            </a:pP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Der TCTF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ermöglicht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bis Ende 2025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weitreichende Subventionen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in </a:t>
            </a:r>
            <a:b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grüne Schlüsseltechnologien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bis zur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Höhe des Betrags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der ein </a:t>
            </a:r>
            <a:b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abwanderungswilliges Unternehmen außerhalb der EU erhalten würde.</a:t>
            </a:r>
            <a:endParaRPr lang="de-DE" sz="1400" dirty="0">
              <a:solidFill>
                <a:srgbClr val="000000"/>
              </a:solidFill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endParaRPr lang="de-DE" sz="1400" dirty="0">
              <a:solidFill>
                <a:srgbClr val="00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158" y="2271850"/>
            <a:ext cx="2462541" cy="1778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1126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5" y="296229"/>
            <a:ext cx="7213388" cy="472175"/>
          </a:xfrm>
        </p:spPr>
        <p:txBody>
          <a:bodyPr/>
          <a:lstStyle/>
          <a:p>
            <a:r>
              <a:rPr lang="de-DE" sz="2700" cap="none" spc="0" dirty="0" smtClean="0">
                <a:latin typeface="Meta Head IGM Cond Black" panose="02000A06040000020004" pitchFamily="2" charset="0"/>
              </a:rPr>
              <a:t>2023: Jahr der Industrie(</a:t>
            </a:r>
            <a:r>
              <a:rPr lang="de-DE" sz="2700" cap="none" spc="0" dirty="0" err="1" smtClean="0">
                <a:latin typeface="Meta Head IGM Cond Black" panose="02000A06040000020004" pitchFamily="2" charset="0"/>
              </a:rPr>
              <a:t>politik</a:t>
            </a:r>
            <a:r>
              <a:rPr lang="de-DE" sz="2700" cap="none" spc="0" dirty="0" smtClean="0">
                <a:latin typeface="Meta Head IGM Cond Black" panose="02000A06040000020004" pitchFamily="2" charset="0"/>
              </a:rPr>
              <a:t>)</a:t>
            </a:r>
            <a:r>
              <a:rPr lang="de-DE" sz="2700" dirty="0" smtClean="0"/>
              <a:t/>
            </a:r>
            <a:br>
              <a:rPr lang="de-DE" sz="2700" dirty="0" smtClean="0"/>
            </a:br>
            <a:r>
              <a:rPr lang="de-DE" sz="2700" dirty="0" smtClean="0"/>
              <a:t/>
            </a:r>
            <a:br>
              <a:rPr lang="de-DE" sz="2700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72856" y="1373877"/>
            <a:ext cx="5106881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3051B"/>
              </a:buClr>
            </a:pPr>
            <a:r>
              <a:rPr lang="de-DE" sz="1200" b="1" dirty="0" smtClean="0">
                <a:solidFill>
                  <a:schemeClr val="accent6">
                    <a:lumMod val="10000"/>
                  </a:schemeClr>
                </a:solidFill>
              </a:rPr>
              <a:t>Kernelemente sollen folgende acht Initiativen sein: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 smtClean="0">
                <a:solidFill>
                  <a:schemeClr val="accent6">
                    <a:lumMod val="10000"/>
                  </a:schemeClr>
                </a:solidFill>
              </a:rPr>
              <a:t>„Clean </a:t>
            </a: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Tech Europe“ / Plattform für Transformationstechnologien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IPCEI-Programme: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Fortschreibung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  <a:sym typeface="Wingdings" panose="05000000000000000000" pitchFamily="2" charset="2"/>
              </a:rPr>
              <a:t> zu lange Prozessdauer</a:t>
            </a:r>
            <a:endParaRPr lang="de-DE" sz="1200" b="1" dirty="0">
              <a:solidFill>
                <a:schemeClr val="accent6">
                  <a:lumMod val="10000"/>
                </a:schemeClr>
              </a:solidFill>
            </a:endParaRP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Ex-Post-Kontrollen: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Schnellere Genehmigungen und </a:t>
            </a:r>
            <a:r>
              <a:rPr lang="de-DE" sz="1200" dirty="0" err="1">
                <a:solidFill>
                  <a:schemeClr val="accent6">
                    <a:lumMod val="10000"/>
                  </a:schemeClr>
                </a:solidFill>
              </a:rPr>
              <a:t>Notifizierungen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  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Nachhaltigkeit/Resilienz in Produktlinien: </a:t>
            </a:r>
            <a:r>
              <a:rPr lang="de-DE" sz="1200" dirty="0" err="1">
                <a:solidFill>
                  <a:schemeClr val="accent6">
                    <a:lumMod val="10000"/>
                  </a:schemeClr>
                </a:solidFill>
              </a:rPr>
              <a:t>Local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10000"/>
                  </a:schemeClr>
                </a:solidFill>
              </a:rPr>
              <a:t>content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10000"/>
                  </a:schemeClr>
                </a:solidFill>
              </a:rPr>
              <a:t>rule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 WTO-konform ausgestalten wie bei European Chips Act 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Öffentliche Ausschreibungen: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Auf Produktion in Europa fokussieren 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Superabschreibungen, Verlustvortrag, Verlustnachtrag: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Attraktive steuerrechtliche </a:t>
            </a:r>
            <a:r>
              <a:rPr lang="de-DE" sz="1200" dirty="0" smtClean="0">
                <a:solidFill>
                  <a:schemeClr val="accent6">
                    <a:lumMod val="10000"/>
                  </a:schemeClr>
                </a:solidFill>
              </a:rPr>
              <a:t>Bedingungen am Bsp. Tax </a:t>
            </a:r>
            <a:r>
              <a:rPr lang="de-DE" sz="1200" dirty="0" err="1" smtClean="0">
                <a:solidFill>
                  <a:schemeClr val="accent6">
                    <a:lumMod val="10000"/>
                  </a:schemeClr>
                </a:solidFill>
              </a:rPr>
              <a:t>Credits</a:t>
            </a:r>
            <a:endParaRPr lang="de-DE" sz="1200" dirty="0">
              <a:solidFill>
                <a:schemeClr val="accent6">
                  <a:lumMod val="10000"/>
                </a:schemeClr>
              </a:solidFill>
            </a:endParaRP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Einwanderungsgesetz: </a:t>
            </a:r>
            <a:r>
              <a:rPr lang="de-DE" sz="1200" dirty="0">
                <a:solidFill>
                  <a:schemeClr val="accent6">
                    <a:lumMod val="10000"/>
                  </a:schemeClr>
                </a:solidFill>
              </a:rPr>
              <a:t>Arbeitskräftesicherung vorantreiben</a:t>
            </a:r>
          </a:p>
          <a:p>
            <a:pPr marL="271463" indent="-271463" fontAlgn="base">
              <a:lnSpc>
                <a:spcPct val="100000"/>
              </a:lnSpc>
              <a:spcBef>
                <a:spcPts val="600"/>
              </a:spcBef>
              <a:buClr>
                <a:srgbClr val="E3051B"/>
              </a:buClr>
              <a:buFont typeface="+mj-lt"/>
              <a:buAutoNum type="arabicPeriod"/>
            </a:pP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Handelsabkommen, Allianzen und Partner gewinnen, </a:t>
            </a:r>
            <a:b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</a:b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um Europas Souveränität zu stärken, z.B. Ratifizierung </a:t>
            </a:r>
            <a:b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</a:br>
            <a:r>
              <a:rPr lang="de-DE" sz="1200" b="1" dirty="0">
                <a:solidFill>
                  <a:schemeClr val="accent6">
                    <a:lumMod val="10000"/>
                  </a:schemeClr>
                </a:solidFill>
              </a:rPr>
              <a:t>von CETA.</a:t>
            </a:r>
            <a:endParaRPr lang="de-DE" sz="12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65107" y="592518"/>
            <a:ext cx="6576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3051B"/>
              </a:buClr>
              <a:buSzPct val="150000"/>
            </a:pPr>
            <a:r>
              <a:rPr lang="de-DE" sz="1800" b="1" spc="-100" dirty="0" err="1" smtClean="0">
                <a:solidFill>
                  <a:srgbClr val="000000"/>
                </a:solidFill>
                <a:latin typeface="Meta IGM" panose="02000503040000020004" pitchFamily="2" charset="0"/>
              </a:rPr>
              <a:t>Habeck</a:t>
            </a:r>
            <a:r>
              <a:rPr lang="de-DE" sz="1800" b="1" spc="-1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legt Zukunftsplan vor/</a:t>
            </a:r>
            <a:r>
              <a:rPr lang="de-DE" sz="1800" b="1" spc="-100" dirty="0" err="1" smtClean="0">
                <a:solidFill>
                  <a:srgbClr val="000000"/>
                </a:solidFill>
                <a:latin typeface="Meta IGM" panose="02000503040000020004" pitchFamily="2" charset="0"/>
              </a:rPr>
              <a:t>Stakeholderdialog</a:t>
            </a:r>
            <a:r>
              <a:rPr lang="de-DE" sz="1800" b="1" spc="-1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zur Erarbeitung  einer neuen nationale Industriestrategie</a:t>
            </a:r>
            <a:endParaRPr lang="en-US" sz="1600" b="1" spc="-100" dirty="0">
              <a:solidFill>
                <a:srgbClr val="000000"/>
              </a:solidFill>
              <a:latin typeface="Meta IGM" panose="02000503040000020004" pitchFamily="2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338" y="1095353"/>
            <a:ext cx="2304488" cy="1524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3937" y="3380282"/>
            <a:ext cx="2140276" cy="1206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570" y="2094430"/>
            <a:ext cx="1827971" cy="20586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04855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209227" y="4266317"/>
            <a:ext cx="8733295" cy="77478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100" b="1" dirty="0" smtClean="0">
                <a:solidFill>
                  <a:schemeClr val="bg1"/>
                </a:solidFill>
              </a:rPr>
              <a:t>Industriestrategie</a:t>
            </a:r>
            <a:endParaRPr lang="de-DE" sz="2100" b="1" dirty="0">
              <a:solidFill>
                <a:schemeClr val="bg1"/>
              </a:solidFill>
            </a:endParaRPr>
          </a:p>
          <a:p>
            <a:pPr algn="ctr"/>
            <a:r>
              <a:rPr lang="de-DE" sz="1013" dirty="0" smtClean="0">
                <a:solidFill>
                  <a:schemeClr val="bg1"/>
                </a:solidFill>
              </a:rPr>
              <a:t>Wird zur Zeit erarbeitet</a:t>
            </a:r>
            <a:endParaRPr lang="de-DE" sz="1013" dirty="0">
              <a:solidFill>
                <a:schemeClr val="bg1"/>
              </a:solidFill>
            </a:endParaRPr>
          </a:p>
        </p:txBody>
      </p:sp>
      <p:sp>
        <p:nvSpPr>
          <p:cNvPr id="13" name="Flussdiagramm: Auszug 12"/>
          <p:cNvSpPr/>
          <p:nvPr/>
        </p:nvSpPr>
        <p:spPr>
          <a:xfrm rot="5400000">
            <a:off x="3104262" y="1015311"/>
            <a:ext cx="314592" cy="381504"/>
          </a:xfrm>
          <a:prstGeom prst="flowChartExtra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itel 1"/>
          <p:cNvSpPr txBox="1">
            <a:spLocks/>
          </p:cNvSpPr>
          <p:nvPr/>
        </p:nvSpPr>
        <p:spPr>
          <a:xfrm>
            <a:off x="192439" y="318476"/>
            <a:ext cx="7213388" cy="4721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700" cap="none" spc="0" dirty="0" smtClean="0">
                <a:latin typeface="Meta Head IGM Cond Black" panose="02000A06040000020004" pitchFamily="2" charset="0"/>
              </a:rPr>
              <a:t>Überblick zu aktuellen Prozessen des BMWK</a:t>
            </a:r>
          </a:p>
          <a:p>
            <a:r>
              <a:rPr lang="de-DE" sz="1800" cap="none" spc="0" dirty="0" smtClean="0">
                <a:solidFill>
                  <a:srgbClr val="000000"/>
                </a:solidFill>
                <a:latin typeface="Meta IGM" panose="02000503040000020004" pitchFamily="2" charset="0"/>
              </a:rPr>
              <a:t>Basis: „Acht-Punkte-Plan“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2884688" y="1009424"/>
            <a:ext cx="780661" cy="555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uppieren 18"/>
          <p:cNvGrpSpPr/>
          <p:nvPr/>
        </p:nvGrpSpPr>
        <p:grpSpPr>
          <a:xfrm>
            <a:off x="209227" y="1076626"/>
            <a:ext cx="8734983" cy="3044299"/>
            <a:chOff x="192440" y="1028915"/>
            <a:chExt cx="8781082" cy="3044299"/>
          </a:xfrm>
        </p:grpSpPr>
        <p:sp>
          <p:nvSpPr>
            <p:cNvPr id="4" name="Freihandform 3"/>
            <p:cNvSpPr/>
            <p:nvPr/>
          </p:nvSpPr>
          <p:spPr>
            <a:xfrm rot="16200000">
              <a:off x="100669" y="1129151"/>
              <a:ext cx="3015039" cy="2831498"/>
            </a:xfrm>
            <a:custGeom>
              <a:avLst/>
              <a:gdLst>
                <a:gd name="connsiteX0" fmla="*/ 0 w 2831497"/>
                <a:gd name="connsiteY0" fmla="*/ 141575 h 3015038"/>
                <a:gd name="connsiteX1" fmla="*/ 141575 w 2831497"/>
                <a:gd name="connsiteY1" fmla="*/ 0 h 3015038"/>
                <a:gd name="connsiteX2" fmla="*/ 2689922 w 2831497"/>
                <a:gd name="connsiteY2" fmla="*/ 0 h 3015038"/>
                <a:gd name="connsiteX3" fmla="*/ 2831497 w 2831497"/>
                <a:gd name="connsiteY3" fmla="*/ 141575 h 3015038"/>
                <a:gd name="connsiteX4" fmla="*/ 2831497 w 2831497"/>
                <a:gd name="connsiteY4" fmla="*/ 2873463 h 3015038"/>
                <a:gd name="connsiteX5" fmla="*/ 2689922 w 2831497"/>
                <a:gd name="connsiteY5" fmla="*/ 3015038 h 3015038"/>
                <a:gd name="connsiteX6" fmla="*/ 141575 w 2831497"/>
                <a:gd name="connsiteY6" fmla="*/ 3015038 h 3015038"/>
                <a:gd name="connsiteX7" fmla="*/ 0 w 2831497"/>
                <a:gd name="connsiteY7" fmla="*/ 2873463 h 3015038"/>
                <a:gd name="connsiteX8" fmla="*/ 0 w 2831497"/>
                <a:gd name="connsiteY8" fmla="*/ 141575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1497" h="3015038">
                  <a:moveTo>
                    <a:pt x="2698540" y="1"/>
                  </a:moveTo>
                  <a:cubicBezTo>
                    <a:pt x="2771970" y="1"/>
                    <a:pt x="2831497" y="67494"/>
                    <a:pt x="2831497" y="150753"/>
                  </a:cubicBezTo>
                  <a:lnTo>
                    <a:pt x="2831497" y="2864285"/>
                  </a:lnTo>
                  <a:cubicBezTo>
                    <a:pt x="2831497" y="2947544"/>
                    <a:pt x="2771970" y="3015037"/>
                    <a:pt x="2698540" y="3015037"/>
                  </a:cubicBezTo>
                  <a:lnTo>
                    <a:pt x="132957" y="3015037"/>
                  </a:lnTo>
                  <a:cubicBezTo>
                    <a:pt x="59527" y="3015037"/>
                    <a:pt x="0" y="2947544"/>
                    <a:pt x="0" y="2864285"/>
                  </a:cubicBezTo>
                  <a:lnTo>
                    <a:pt x="0" y="150753"/>
                  </a:lnTo>
                  <a:cubicBezTo>
                    <a:pt x="0" y="67494"/>
                    <a:pt x="59527" y="1"/>
                    <a:pt x="132957" y="1"/>
                  </a:cubicBezTo>
                  <a:lnTo>
                    <a:pt x="2698540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707" tIns="89155" rIns="115571" bIns="2265197" numCol="1" spcCol="1270" anchor="t" anchorCtr="0">
              <a:noAutofit/>
            </a:bodyPr>
            <a:lstStyle/>
            <a:p>
              <a:pPr lvl="0" algn="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600" b="1" kern="1200" dirty="0" smtClean="0">
                  <a:solidFill>
                    <a:schemeClr val="bg1"/>
                  </a:solidFill>
                </a:rPr>
                <a:t>Windgipfel</a:t>
              </a:r>
              <a:endParaRPr lang="de-DE" sz="2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Freihandform 10"/>
            <p:cNvSpPr/>
            <p:nvPr/>
          </p:nvSpPr>
          <p:spPr>
            <a:xfrm rot="16200000">
              <a:off x="3071083" y="1103215"/>
              <a:ext cx="3015038" cy="2866439"/>
            </a:xfrm>
            <a:custGeom>
              <a:avLst/>
              <a:gdLst>
                <a:gd name="connsiteX0" fmla="*/ 0 w 2866438"/>
                <a:gd name="connsiteY0" fmla="*/ 143322 h 3015038"/>
                <a:gd name="connsiteX1" fmla="*/ 143322 w 2866438"/>
                <a:gd name="connsiteY1" fmla="*/ 0 h 3015038"/>
                <a:gd name="connsiteX2" fmla="*/ 2723116 w 2866438"/>
                <a:gd name="connsiteY2" fmla="*/ 0 h 3015038"/>
                <a:gd name="connsiteX3" fmla="*/ 2866438 w 2866438"/>
                <a:gd name="connsiteY3" fmla="*/ 143322 h 3015038"/>
                <a:gd name="connsiteX4" fmla="*/ 2866438 w 2866438"/>
                <a:gd name="connsiteY4" fmla="*/ 2871716 h 3015038"/>
                <a:gd name="connsiteX5" fmla="*/ 2723116 w 2866438"/>
                <a:gd name="connsiteY5" fmla="*/ 3015038 h 3015038"/>
                <a:gd name="connsiteX6" fmla="*/ 143322 w 2866438"/>
                <a:gd name="connsiteY6" fmla="*/ 3015038 h 3015038"/>
                <a:gd name="connsiteX7" fmla="*/ 0 w 2866438"/>
                <a:gd name="connsiteY7" fmla="*/ 2871716 h 3015038"/>
                <a:gd name="connsiteX8" fmla="*/ 0 w 2866438"/>
                <a:gd name="connsiteY8" fmla="*/ 143322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6438" h="3015038">
                  <a:moveTo>
                    <a:pt x="2730179" y="1"/>
                  </a:moveTo>
                  <a:cubicBezTo>
                    <a:pt x="2805433" y="1"/>
                    <a:pt x="2866438" y="67494"/>
                    <a:pt x="2866438" y="150752"/>
                  </a:cubicBezTo>
                  <a:lnTo>
                    <a:pt x="2866438" y="2864286"/>
                  </a:lnTo>
                  <a:cubicBezTo>
                    <a:pt x="2866438" y="2947544"/>
                    <a:pt x="2805433" y="3015037"/>
                    <a:pt x="2730179" y="3015037"/>
                  </a:cubicBezTo>
                  <a:lnTo>
                    <a:pt x="136259" y="3015037"/>
                  </a:lnTo>
                  <a:cubicBezTo>
                    <a:pt x="61005" y="3015037"/>
                    <a:pt x="0" y="2947544"/>
                    <a:pt x="0" y="2864286"/>
                  </a:cubicBezTo>
                  <a:lnTo>
                    <a:pt x="0" y="150752"/>
                  </a:lnTo>
                  <a:cubicBezTo>
                    <a:pt x="0" y="67494"/>
                    <a:pt x="61005" y="1"/>
                    <a:pt x="136259" y="1"/>
                  </a:cubicBezTo>
                  <a:lnTo>
                    <a:pt x="2730179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706" tIns="89154" rIns="115571" bIns="2293152" numCol="1" spcCol="1270" anchor="t" anchorCtr="0">
              <a:noAutofit/>
            </a:bodyPr>
            <a:lstStyle/>
            <a:p>
              <a:pPr lvl="0" algn="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600" b="1" kern="1200" dirty="0" smtClean="0">
                  <a:solidFill>
                    <a:schemeClr val="bg1"/>
                  </a:solidFill>
                </a:rPr>
                <a:t>Solarstrategie</a:t>
              </a:r>
              <a:endParaRPr lang="de-DE" sz="2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Freihandform 13"/>
            <p:cNvSpPr/>
            <p:nvPr/>
          </p:nvSpPr>
          <p:spPr>
            <a:xfrm>
              <a:off x="3708388" y="1043546"/>
              <a:ext cx="2135496" cy="3015038"/>
            </a:xfrm>
            <a:custGeom>
              <a:avLst/>
              <a:gdLst>
                <a:gd name="connsiteX0" fmla="*/ 0 w 2135496"/>
                <a:gd name="connsiteY0" fmla="*/ 0 h 3015038"/>
                <a:gd name="connsiteX1" fmla="*/ 2135496 w 2135496"/>
                <a:gd name="connsiteY1" fmla="*/ 0 h 3015038"/>
                <a:gd name="connsiteX2" fmla="*/ 2135496 w 2135496"/>
                <a:gd name="connsiteY2" fmla="*/ 3015038 h 3015038"/>
                <a:gd name="connsiteX3" fmla="*/ 0 w 2135496"/>
                <a:gd name="connsiteY3" fmla="*/ 3015038 h 3015038"/>
                <a:gd name="connsiteX4" fmla="*/ 0 w 2135496"/>
                <a:gd name="connsiteY4" fmla="*/ 0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5496" h="3015038">
                  <a:moveTo>
                    <a:pt x="0" y="0"/>
                  </a:moveTo>
                  <a:lnTo>
                    <a:pt x="2135496" y="0"/>
                  </a:lnTo>
                  <a:lnTo>
                    <a:pt x="2135496" y="3015038"/>
                  </a:lnTo>
                  <a:lnTo>
                    <a:pt x="0" y="30150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41148" rIns="0" bIns="0" numCol="1" spcCol="1270" anchor="t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kern="1200" dirty="0" smtClean="0">
                <a:solidFill>
                  <a:schemeClr val="bg1"/>
                </a:solidFill>
              </a:endParaRP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Mehr Freiflächen (entlang Autobahnen/Schienen)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PV auf Dächern erleichtern, Balkonanlagen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Beschleunigung der Netzanschlüsse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Akzeptanz stärken (Beteiligung Kommunen)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Wettbewerbsfähige europäische Produktion anreizen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Fachkräfte</a:t>
              </a:r>
            </a:p>
            <a:p>
              <a:pPr marL="171450" marR="0" lvl="0" indent="-1714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-"/>
                <a:tabLst/>
                <a:defRPr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Technologieentwicklung (IPCEIs)</a:t>
              </a:r>
            </a:p>
          </p:txBody>
        </p:sp>
        <p:sp>
          <p:nvSpPr>
            <p:cNvPr id="15" name="Freihandform 14"/>
            <p:cNvSpPr/>
            <p:nvPr/>
          </p:nvSpPr>
          <p:spPr>
            <a:xfrm rot="16200000">
              <a:off x="6050253" y="1120686"/>
              <a:ext cx="3015039" cy="2831498"/>
            </a:xfrm>
            <a:custGeom>
              <a:avLst/>
              <a:gdLst>
                <a:gd name="connsiteX0" fmla="*/ 0 w 2831497"/>
                <a:gd name="connsiteY0" fmla="*/ 141575 h 3015038"/>
                <a:gd name="connsiteX1" fmla="*/ 141575 w 2831497"/>
                <a:gd name="connsiteY1" fmla="*/ 0 h 3015038"/>
                <a:gd name="connsiteX2" fmla="*/ 2689922 w 2831497"/>
                <a:gd name="connsiteY2" fmla="*/ 0 h 3015038"/>
                <a:gd name="connsiteX3" fmla="*/ 2831497 w 2831497"/>
                <a:gd name="connsiteY3" fmla="*/ 141575 h 3015038"/>
                <a:gd name="connsiteX4" fmla="*/ 2831497 w 2831497"/>
                <a:gd name="connsiteY4" fmla="*/ 2873463 h 3015038"/>
                <a:gd name="connsiteX5" fmla="*/ 2689922 w 2831497"/>
                <a:gd name="connsiteY5" fmla="*/ 3015038 h 3015038"/>
                <a:gd name="connsiteX6" fmla="*/ 141575 w 2831497"/>
                <a:gd name="connsiteY6" fmla="*/ 3015038 h 3015038"/>
                <a:gd name="connsiteX7" fmla="*/ 0 w 2831497"/>
                <a:gd name="connsiteY7" fmla="*/ 2873463 h 3015038"/>
                <a:gd name="connsiteX8" fmla="*/ 0 w 2831497"/>
                <a:gd name="connsiteY8" fmla="*/ 141575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1497" h="3015038">
                  <a:moveTo>
                    <a:pt x="2698540" y="1"/>
                  </a:moveTo>
                  <a:cubicBezTo>
                    <a:pt x="2771970" y="1"/>
                    <a:pt x="2831497" y="67494"/>
                    <a:pt x="2831497" y="150753"/>
                  </a:cubicBezTo>
                  <a:lnTo>
                    <a:pt x="2831497" y="2864285"/>
                  </a:lnTo>
                  <a:cubicBezTo>
                    <a:pt x="2831497" y="2947544"/>
                    <a:pt x="2771970" y="3015037"/>
                    <a:pt x="2698540" y="3015037"/>
                  </a:cubicBezTo>
                  <a:lnTo>
                    <a:pt x="132957" y="3015037"/>
                  </a:lnTo>
                  <a:cubicBezTo>
                    <a:pt x="59527" y="3015037"/>
                    <a:pt x="0" y="2947544"/>
                    <a:pt x="0" y="2864285"/>
                  </a:cubicBezTo>
                  <a:lnTo>
                    <a:pt x="0" y="150753"/>
                  </a:lnTo>
                  <a:cubicBezTo>
                    <a:pt x="0" y="67494"/>
                    <a:pt x="59527" y="1"/>
                    <a:pt x="132957" y="1"/>
                  </a:cubicBezTo>
                  <a:lnTo>
                    <a:pt x="2698540" y="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2707" tIns="89155" rIns="115571" bIns="2265198" numCol="1" spcCol="1270" anchor="t" anchorCtr="0">
              <a:noAutofit/>
            </a:bodyPr>
            <a:lstStyle/>
            <a:p>
              <a:pPr lvl="0" algn="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600" b="1" kern="1200" dirty="0" smtClean="0">
                  <a:solidFill>
                    <a:schemeClr val="bg1"/>
                  </a:solidFill>
                </a:rPr>
                <a:t>„</a:t>
              </a:r>
              <a:r>
                <a:rPr lang="de-DE" sz="2600" b="1" kern="1200" dirty="0" err="1" smtClean="0">
                  <a:solidFill>
                    <a:schemeClr val="bg1"/>
                  </a:solidFill>
                </a:rPr>
                <a:t>StiPE</a:t>
              </a:r>
              <a:r>
                <a:rPr lang="de-DE" sz="2600" b="1" kern="1200" dirty="0" smtClean="0">
                  <a:solidFill>
                    <a:schemeClr val="bg1"/>
                  </a:solidFill>
                </a:rPr>
                <a:t>“-Prozess</a:t>
              </a:r>
              <a:endParaRPr lang="de-DE" sz="2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6661829" y="1058176"/>
              <a:ext cx="2109466" cy="3015038"/>
            </a:xfrm>
            <a:custGeom>
              <a:avLst/>
              <a:gdLst>
                <a:gd name="connsiteX0" fmla="*/ 0 w 2109466"/>
                <a:gd name="connsiteY0" fmla="*/ 0 h 3015038"/>
                <a:gd name="connsiteX1" fmla="*/ 2109466 w 2109466"/>
                <a:gd name="connsiteY1" fmla="*/ 0 h 3015038"/>
                <a:gd name="connsiteX2" fmla="*/ 2109466 w 2109466"/>
                <a:gd name="connsiteY2" fmla="*/ 3015038 h 3015038"/>
                <a:gd name="connsiteX3" fmla="*/ 0 w 2109466"/>
                <a:gd name="connsiteY3" fmla="*/ 3015038 h 3015038"/>
                <a:gd name="connsiteX4" fmla="*/ 0 w 2109466"/>
                <a:gd name="connsiteY4" fmla="*/ 0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9466" h="3015038">
                  <a:moveTo>
                    <a:pt x="0" y="0"/>
                  </a:moveTo>
                  <a:lnTo>
                    <a:pt x="2109466" y="0"/>
                  </a:lnTo>
                  <a:lnTo>
                    <a:pt x="2109466" y="3015038"/>
                  </a:lnTo>
                  <a:lnTo>
                    <a:pt x="0" y="30150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7432" rIns="0" bIns="0" numCol="1" spcCol="1270" anchor="t" anchorCtr="0">
              <a:noAutofit/>
            </a:bodyPr>
            <a:lstStyle/>
            <a:p>
              <a:pPr marL="171450" lvl="0" indent="-171450" algn="l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endParaRPr lang="de-DE" sz="800" kern="1200" dirty="0" smtClean="0">
                <a:solidFill>
                  <a:schemeClr val="bg1"/>
                </a:solidFill>
              </a:endParaRP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Planungssicherheit, Flächenverfügbarkeit, schlanke Genehmigungsverfahren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Qualitative Kriterien bei öffentlichen Ausschreibungen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PPAs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Investitionskapital durch neue Beteiligungsprogramme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Staatliche Garantien zur  Absicherung der Produktion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Betriebskostenzuschüsse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IPCEIs</a:t>
              </a:r>
            </a:p>
            <a:p>
              <a:pPr marL="171450" lvl="0" indent="-17145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Strategischer Umgang mit Rohstoffen</a:t>
              </a:r>
            </a:p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ihandform 17"/>
            <p:cNvSpPr/>
            <p:nvPr/>
          </p:nvSpPr>
          <p:spPr>
            <a:xfrm>
              <a:off x="737385" y="1037380"/>
              <a:ext cx="2109466" cy="3015038"/>
            </a:xfrm>
            <a:custGeom>
              <a:avLst/>
              <a:gdLst>
                <a:gd name="connsiteX0" fmla="*/ 0 w 2109466"/>
                <a:gd name="connsiteY0" fmla="*/ 0 h 3015038"/>
                <a:gd name="connsiteX1" fmla="*/ 2109466 w 2109466"/>
                <a:gd name="connsiteY1" fmla="*/ 0 h 3015038"/>
                <a:gd name="connsiteX2" fmla="*/ 2109466 w 2109466"/>
                <a:gd name="connsiteY2" fmla="*/ 3015038 h 3015038"/>
                <a:gd name="connsiteX3" fmla="*/ 0 w 2109466"/>
                <a:gd name="connsiteY3" fmla="*/ 3015038 h 3015038"/>
                <a:gd name="connsiteX4" fmla="*/ 0 w 2109466"/>
                <a:gd name="connsiteY4" fmla="*/ 0 h 301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9466" h="3015038">
                  <a:moveTo>
                    <a:pt x="0" y="0"/>
                  </a:moveTo>
                  <a:lnTo>
                    <a:pt x="2109466" y="0"/>
                  </a:lnTo>
                  <a:lnTo>
                    <a:pt x="2109466" y="3015038"/>
                  </a:lnTo>
                  <a:lnTo>
                    <a:pt x="0" y="30150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41148" rIns="0" bIns="0" numCol="1" spcCol="1270" anchor="t" anchorCtr="0">
              <a:noAutofit/>
            </a:bodyPr>
            <a:lstStyle/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 dirty="0" smtClean="0">
                <a:solidFill>
                  <a:srgbClr val="000000"/>
                </a:solidFill>
              </a:endParaRP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dirty="0">
                  <a:solidFill>
                    <a:schemeClr val="bg1"/>
                  </a:solidFill>
                </a:rPr>
                <a:t>S</a:t>
              </a:r>
              <a:r>
                <a:rPr lang="de-DE" sz="1000" kern="1200" dirty="0" smtClean="0">
                  <a:solidFill>
                    <a:schemeClr val="bg1"/>
                  </a:solidFill>
                </a:rPr>
                <a:t>chnellerer Betrieb bereits </a:t>
              </a:r>
              <a:r>
                <a:rPr lang="de-DE" sz="1000" kern="1200" dirty="0" err="1" smtClean="0">
                  <a:solidFill>
                    <a:schemeClr val="bg1"/>
                  </a:solidFill>
                </a:rPr>
                <a:t>bezuschlagter</a:t>
              </a:r>
              <a:r>
                <a:rPr lang="de-DE" sz="1000" kern="1200" dirty="0" smtClean="0">
                  <a:solidFill>
                    <a:schemeClr val="bg1"/>
                  </a:solidFill>
                </a:rPr>
                <a:t> Projekte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dirty="0">
                  <a:solidFill>
                    <a:schemeClr val="bg1"/>
                  </a:solidFill>
                </a:rPr>
                <a:t>N</a:t>
              </a:r>
              <a:r>
                <a:rPr lang="de-DE" sz="1000" kern="1200" dirty="0" smtClean="0">
                  <a:solidFill>
                    <a:schemeClr val="bg1"/>
                  </a:solidFill>
                </a:rPr>
                <a:t>eue Geschäftsmodelle (PPAs)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err="1" smtClean="0">
                  <a:solidFill>
                    <a:schemeClr val="bg1"/>
                  </a:solidFill>
                </a:rPr>
                <a:t>Repowering</a:t>
              </a:r>
              <a:r>
                <a:rPr lang="de-DE" sz="1000" kern="1200" dirty="0" smtClean="0">
                  <a:solidFill>
                    <a:schemeClr val="bg1"/>
                  </a:solidFill>
                </a:rPr>
                <a:t> beschleunigen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Mehr Flächen (Länder/Kommunen)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Vereinfachung Genehmigungsverfahren (Naturschutzrecht)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Wertschöpfung und Produktionskapazitäten erhöhen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Verknüpfung mit Fachkräftestrategie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Transport und Infrastruktur verbessern</a:t>
              </a:r>
            </a:p>
            <a:p>
              <a:pPr marL="182563" lvl="0" indent="-182563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Symbol" panose="05050102010706020507" pitchFamily="18" charset="2"/>
                <a:buChar char="-"/>
              </a:pPr>
              <a:r>
                <a:rPr lang="de-DE" sz="1000" kern="1200" dirty="0" smtClean="0">
                  <a:solidFill>
                    <a:schemeClr val="bg1"/>
                  </a:solidFill>
                </a:rPr>
                <a:t>Vorausschauender Verteilnetzausbau</a:t>
              </a:r>
              <a:endParaRPr lang="de-DE" sz="10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Flussdiagramm: Auszug 15"/>
          <p:cNvSpPr/>
          <p:nvPr/>
        </p:nvSpPr>
        <p:spPr>
          <a:xfrm rot="5400000">
            <a:off x="5962471" y="1005228"/>
            <a:ext cx="314592" cy="381504"/>
          </a:xfrm>
          <a:prstGeom prst="flowChartExtra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Flussdiagramm: Auszug 19"/>
          <p:cNvSpPr/>
          <p:nvPr/>
        </p:nvSpPr>
        <p:spPr>
          <a:xfrm rot="5400000">
            <a:off x="2935717" y="1000332"/>
            <a:ext cx="314592" cy="381504"/>
          </a:xfrm>
          <a:prstGeom prst="flowChartExtra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lussdiagramm: Auszug 11"/>
          <p:cNvSpPr/>
          <p:nvPr/>
        </p:nvSpPr>
        <p:spPr>
          <a:xfrm rot="10800000">
            <a:off x="6131135" y="4064435"/>
            <a:ext cx="499211" cy="374504"/>
          </a:xfrm>
          <a:prstGeom prst="flowChartExtra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765663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20788" y="314694"/>
            <a:ext cx="8167604" cy="98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/>
            <a:r>
              <a:rPr kumimoji="0" lang="de-DE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051B"/>
                </a:solidFill>
                <a:effectLst/>
                <a:uLnTx/>
                <a:uFillTx/>
                <a:latin typeface="Meta Head IGM Cond Black" panose="02000A06040000020004" pitchFamily="2" charset="0"/>
              </a:rPr>
              <a:t>Vergleich der Förderprinzipien</a:t>
            </a:r>
          </a:p>
          <a:p>
            <a:pPr lvl="0"/>
            <a:r>
              <a:rPr lang="de-DE" sz="1800" b="1" dirty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IRA – schnelle Umsetzbarkeit und starke Beschäftigungsorientierung</a:t>
            </a: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16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Meta Head IGM Cond Black" panose="02000A06040000020004" pitchFamily="2" charset="0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47636" y="3907006"/>
            <a:ext cx="25811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0000"/>
                </a:solidFill>
              </a:rPr>
              <a:t>Quelle: Tom Krebs </a:t>
            </a:r>
            <a:r>
              <a:rPr lang="de-DE" sz="1000" dirty="0" smtClean="0">
                <a:solidFill>
                  <a:srgbClr val="000000"/>
                </a:solidFill>
              </a:rPr>
              <a:t>2023 / </a:t>
            </a:r>
            <a:r>
              <a:rPr lang="en-US" sz="1000" dirty="0" smtClean="0">
                <a:solidFill>
                  <a:srgbClr val="000000"/>
                </a:solidFill>
              </a:rPr>
              <a:t>Project Syndicate</a:t>
            </a:r>
            <a:endParaRPr lang="en-US" sz="1000" dirty="0">
              <a:solidFill>
                <a:srgbClr val="000000"/>
              </a:solidFill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000468"/>
              </p:ext>
            </p:extLst>
          </p:nvPr>
        </p:nvGraphicFramePr>
        <p:xfrm>
          <a:off x="320788" y="1503498"/>
          <a:ext cx="8221232" cy="2382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75012">
                  <a:extLst>
                    <a:ext uri="{9D8B030D-6E8A-4147-A177-3AD203B41FA5}">
                      <a16:colId xmlns:a16="http://schemas.microsoft.com/office/drawing/2014/main" val="1890523609"/>
                    </a:ext>
                  </a:extLst>
                </a:gridCol>
                <a:gridCol w="4046220">
                  <a:extLst>
                    <a:ext uri="{9D8B030D-6E8A-4147-A177-3AD203B41FA5}">
                      <a16:colId xmlns:a16="http://schemas.microsoft.com/office/drawing/2014/main" val="694652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chemeClr val="bg1"/>
                          </a:solidFill>
                        </a:rPr>
                        <a:t>US-Politik (IRA)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solidFill>
                            <a:schemeClr val="bg1"/>
                          </a:solidFill>
                        </a:rPr>
                        <a:t>EU-Politik (Beihilferegeln)</a:t>
                      </a:r>
                      <a:endParaRPr lang="de-D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592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Förderung klimafreundlicher Investitionen bzw. Produktion durch Subventionen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Bestrafung</a:t>
                      </a:r>
                      <a:r>
                        <a:rPr lang="de-DE" baseline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klimaschädlicher Investitionen bzw. Produktion durch CO2-Preis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6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18557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Gezielte Förderung bestimmter Wirtschaftssektoren / Produkte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Technologieoffene Förderung und Vertrauen in den Markt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961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Allgemeine Förderung der Produktion und Beschäftigung in den zentralen Wirtschaftszweigen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Projektbezogene und bürokratische</a:t>
                      </a:r>
                      <a:r>
                        <a:rPr lang="de-DE" baseline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Förderung von Innovationen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422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Unternehmenssubventionen</a:t>
                      </a:r>
                      <a:r>
                        <a:rPr lang="de-DE" baseline="0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steigen mit Lohnhöhe und Ausbildungsanstrengungen (Gute-Arbeit-Politik)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Innovationspolitik und Arbeitsmarktpolitik sind unabhängige Politikfelder</a:t>
                      </a:r>
                      <a:endParaRPr lang="de-DE" dirty="0">
                        <a:solidFill>
                          <a:schemeClr val="accent6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552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001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57056" y="253981"/>
            <a:ext cx="8167604" cy="60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</a:rPr>
              <a:t>Konsequenzen für Deutschland und Europa                                              aus Sicht der IG Metall</a:t>
            </a:r>
            <a:endParaRPr kumimoji="0" lang="de-DE" sz="2700" b="0" i="0" u="none" strike="noStrike" kern="1200" cap="none" spc="0" normalizeH="0" baseline="0" noProof="0" dirty="0" smtClean="0">
              <a:ln>
                <a:noFill/>
              </a:ln>
              <a:solidFill>
                <a:srgbClr val="E3051B"/>
              </a:solidFill>
              <a:effectLst/>
              <a:uLnTx/>
              <a:uFillTx/>
              <a:latin typeface="Meta Head IGM Cond Black" panose="02000A06040000020004" pitchFamily="2" charset="0"/>
            </a:endParaRP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16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Meta Head IGM Cond Black" panose="02000A06040000020004" pitchFamily="2" charset="0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0076" y="987800"/>
            <a:ext cx="8518677" cy="344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tx1"/>
              </a:buClr>
              <a:buSzPct val="150000"/>
            </a:pPr>
            <a:endParaRPr lang="de-DE" sz="1500" dirty="0">
              <a:solidFill>
                <a:srgbClr val="000000"/>
              </a:solidFill>
            </a:endParaRPr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Globaler Wettbewerb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um die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zukünftige Führerschaft bei Transformationstechnologien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ist </a:t>
            </a:r>
            <a:b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in vollem Gange.</a:t>
            </a:r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Auf eigene Stärken konzentrieren und ausspielen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– u.a. USA muss sich in vielen Feldern </a:t>
            </a:r>
            <a:b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erst wieder zu einem Industrieland entwickeln.</a:t>
            </a:r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Unsere Stärken sind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: u.a. Branchenvielfalt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, gewachsene Strukturen zwischen Herstellern, Zulieferern und industrienahen Dienstleistern, räumliche Nähe von Forschung-Produktion-Anwendung, motivierte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Beschäftigte, gutes Ausbildungssystem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sowie das deutsche Modell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/>
            </a:r>
            <a:b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der Mitbestimmung.</a:t>
            </a:r>
            <a:endParaRPr lang="de-DE" sz="1500" dirty="0">
              <a:solidFill>
                <a:srgbClr val="000000"/>
              </a:solidFill>
              <a:latin typeface="Meta IGM" panose="02000503040000020004" pitchFamily="2" charset="0"/>
            </a:endParaRPr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Diese verschaffen uns eine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gute Ausgangssituation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für die Gestaltung der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nächsten Innovationssprünge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mit gut entlohnten industriellen Arbeitsplätzen.</a:t>
            </a:r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Voraussetzung ist ein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aktiver Staat,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der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Industrie-, Energie-, Struktur- und Beschäftigungspolitik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stärker zusammen denkt und (weiter-)entwickelt.</a:t>
            </a:r>
          </a:p>
        </p:txBody>
      </p:sp>
    </p:spTree>
    <p:extLst>
      <p:ext uri="{BB962C8B-B14F-4D97-AF65-F5344CB8AC3E}">
        <p14:creationId xmlns:p14="http://schemas.microsoft.com/office/powerpoint/2010/main" val="452069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41558" y="300475"/>
            <a:ext cx="8167604" cy="60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</a:rPr>
              <a:t>Konsequenzen für Deutschland und Europa                                              aus Sicht der IG Metall</a:t>
            </a:r>
            <a:endParaRPr kumimoji="0" lang="de-DE" sz="2700" b="0" i="0" u="none" strike="noStrike" kern="1200" cap="none" spc="0" normalizeH="0" baseline="0" noProof="0" dirty="0" smtClean="0">
              <a:ln>
                <a:noFill/>
              </a:ln>
              <a:solidFill>
                <a:srgbClr val="E3051B"/>
              </a:solidFill>
              <a:effectLst/>
              <a:uLnTx/>
              <a:uFillTx/>
              <a:latin typeface="Meta Head IGM Cond Black" panose="02000A06040000020004" pitchFamily="2" charset="0"/>
            </a:endParaRP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16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Meta Head IGM Cond Black" panose="02000A06040000020004" pitchFamily="2" charset="0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46029" y="1385039"/>
            <a:ext cx="8518677" cy="291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Erhaltung geschlossener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Wertschöpfungsketten für Deutschland und Europa essentiell                             (Chemie, Stahlindustrie).</a:t>
            </a:r>
          </a:p>
          <a:p>
            <a:pPr lvl="1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Kurzfristig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neuen/gelockerten Beihilferahmen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nutzen, aber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grundlegende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und dauerhafte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Neustrukturierung des Beihilferechts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bleibt auf Tagesordnung.</a:t>
            </a:r>
          </a:p>
          <a:p>
            <a:pPr lvl="1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Einführung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steuerlicher Investitionsförderung für Transformationstechnologien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(Vorschlag von Weil) analog der steuerlichen Forschungsförderung sowie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Tax </a:t>
            </a:r>
            <a:r>
              <a:rPr lang="de-DE" sz="1500" b="1" dirty="0" err="1" smtClean="0">
                <a:solidFill>
                  <a:srgbClr val="000000"/>
                </a:solidFill>
                <a:latin typeface="Meta IGM" panose="02000503040000020004" pitchFamily="2" charset="0"/>
              </a:rPr>
              <a:t>Credits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nach Vorbild IRA prüfen. </a:t>
            </a:r>
          </a:p>
          <a:p>
            <a:pPr lvl="1" indent="-342900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Öffentliche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Subventionen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sind zwingend zu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verknüpfen mit</a:t>
            </a:r>
            <a:endParaRPr lang="de-DE" sz="1500" b="1" dirty="0">
              <a:solidFill>
                <a:srgbClr val="000000"/>
              </a:solidFill>
              <a:latin typeface="Meta IGM" panose="02000503040000020004" pitchFamily="2" charset="0"/>
            </a:endParaRPr>
          </a:p>
          <a:p>
            <a:pPr marL="630238" lvl="2" indent="-287338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dirty="0" smtClean="0">
                <a:solidFill>
                  <a:srgbClr val="000000"/>
                </a:solidFill>
              </a:rPr>
              <a:t>industrieller </a:t>
            </a:r>
            <a:r>
              <a:rPr lang="de-DE" sz="1500" b="1" dirty="0">
                <a:solidFill>
                  <a:srgbClr val="000000"/>
                </a:solidFill>
              </a:rPr>
              <a:t>Wertschöpfung</a:t>
            </a:r>
            <a:r>
              <a:rPr lang="de-DE" sz="1500" dirty="0">
                <a:solidFill>
                  <a:srgbClr val="000000"/>
                </a:solidFill>
              </a:rPr>
              <a:t> in </a:t>
            </a:r>
            <a:r>
              <a:rPr lang="de-DE" sz="1500" dirty="0" smtClean="0">
                <a:solidFill>
                  <a:srgbClr val="000000"/>
                </a:solidFill>
              </a:rPr>
              <a:t>EU/D,</a:t>
            </a:r>
            <a:endParaRPr lang="de-DE" sz="1500" dirty="0">
              <a:solidFill>
                <a:srgbClr val="000000"/>
              </a:solidFill>
            </a:endParaRPr>
          </a:p>
          <a:p>
            <a:pPr marL="630238" lvl="2" indent="-287338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</a:rPr>
              <a:t>Tarifbindung,</a:t>
            </a:r>
          </a:p>
          <a:p>
            <a:pPr marL="630238" lvl="2" indent="-287338">
              <a:lnSpc>
                <a:spcPts val="1600"/>
              </a:lnSpc>
              <a:spcAft>
                <a:spcPts val="1000"/>
              </a:spcAft>
              <a:buClr>
                <a:schemeClr val="tx1"/>
              </a:buClr>
              <a:buSzPct val="150000"/>
              <a:buFont typeface="Meta IGM" panose="02000503040000020004" pitchFamily="2" charset="0"/>
              <a:buChar char="▸"/>
            </a:pPr>
            <a:r>
              <a:rPr lang="de-DE" sz="1500" b="1" dirty="0" smtClean="0">
                <a:solidFill>
                  <a:srgbClr val="000000"/>
                </a:solidFill>
              </a:rPr>
              <a:t>Guter Arbeit.</a:t>
            </a:r>
            <a:endParaRPr lang="de-DE" sz="15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472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7631" y="1825482"/>
            <a:ext cx="4173197" cy="1893047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sz="3000" dirty="0"/>
              <a:t>VIELEN DANK FÜR EURE</a:t>
            </a:r>
            <a:br>
              <a:rPr lang="de-DE" sz="3000" dirty="0"/>
            </a:br>
            <a:r>
              <a:rPr lang="de-DE" sz="3000" dirty="0" smtClean="0"/>
              <a:t>AUFMERKSAMKEIT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4325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842318020"/>
              </p:ext>
            </p:extLst>
          </p:nvPr>
        </p:nvGraphicFramePr>
        <p:xfrm>
          <a:off x="722791" y="906223"/>
          <a:ext cx="7789687" cy="3478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D60043EC-A292-9B49-B7F4-0687CAEF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286" y="319350"/>
            <a:ext cx="7470775" cy="472175"/>
          </a:xfrm>
        </p:spPr>
        <p:txBody>
          <a:bodyPr/>
          <a:lstStyle/>
          <a:p>
            <a:r>
              <a:rPr lang="de-DE" cap="none" spc="0" dirty="0" smtClean="0"/>
              <a:t>Agenda</a:t>
            </a:r>
            <a:endParaRPr lang="de-DE" cap="none" spc="0" dirty="0"/>
          </a:p>
        </p:txBody>
      </p:sp>
    </p:spTree>
    <p:extLst>
      <p:ext uri="{BB962C8B-B14F-4D97-AF65-F5344CB8AC3E}">
        <p14:creationId xmlns:p14="http://schemas.microsoft.com/office/powerpoint/2010/main" val="3667588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0043EC-A292-9B49-B7F4-0687CAEF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96" y="315580"/>
            <a:ext cx="7470775" cy="472175"/>
          </a:xfrm>
        </p:spPr>
        <p:txBody>
          <a:bodyPr/>
          <a:lstStyle/>
          <a:p>
            <a:r>
              <a:rPr lang="de-DE" sz="2700" cap="none" spc="0" dirty="0" smtClean="0">
                <a:latin typeface="Meta Head IGM Cond Black" panose="02000A06040000020004" pitchFamily="2" charset="0"/>
              </a:rPr>
              <a:t>Auf dem Weg zur Klimaneutralität durch aktive Industriepolitik</a:t>
            </a:r>
            <a:endParaRPr lang="de-DE" sz="2700" cap="none" spc="0" dirty="0">
              <a:latin typeface="Meta Head IGM Cond Black" panose="02000A06040000020004" pitchFamily="2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541867" y="1247553"/>
            <a:ext cx="2232000" cy="3156854"/>
          </a:xfrm>
          <a:prstGeom prst="rect">
            <a:avLst/>
          </a:prstGeom>
          <a:gradFill>
            <a:gsLst>
              <a:gs pos="0">
                <a:schemeClr val="bg1">
                  <a:lumMod val="81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/>
          </a:p>
        </p:txBody>
      </p:sp>
      <p:sp>
        <p:nvSpPr>
          <p:cNvPr id="17" name="Textfeld 16"/>
          <p:cNvSpPr txBox="1"/>
          <p:nvPr/>
        </p:nvSpPr>
        <p:spPr>
          <a:xfrm>
            <a:off x="607569" y="1492112"/>
            <a:ext cx="210059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Inflation </a:t>
            </a:r>
            <a:r>
              <a:rPr lang="de-DE" b="1" dirty="0" err="1" smtClean="0">
                <a:solidFill>
                  <a:srgbClr val="000000"/>
                </a:solidFill>
              </a:rPr>
              <a:t>Reduction</a:t>
            </a:r>
            <a:r>
              <a:rPr lang="de-DE" b="1" dirty="0" smtClean="0">
                <a:solidFill>
                  <a:srgbClr val="000000"/>
                </a:solidFill>
              </a:rPr>
              <a:t> Act</a:t>
            </a:r>
          </a:p>
          <a:p>
            <a:pPr algn="ctr">
              <a:lnSpc>
                <a:spcPct val="120000"/>
              </a:lnSpc>
            </a:pPr>
            <a:r>
              <a:rPr lang="de-DE" b="1" dirty="0">
                <a:solidFill>
                  <a:srgbClr val="000000"/>
                </a:solidFill>
              </a:rPr>
              <a:t>(IRA</a:t>
            </a:r>
            <a:r>
              <a:rPr lang="de-DE" b="1" dirty="0" smtClean="0">
                <a:solidFill>
                  <a:srgbClr val="000000"/>
                </a:solidFill>
              </a:rPr>
              <a:t>)</a:t>
            </a:r>
          </a:p>
          <a:p>
            <a:pPr algn="ctr">
              <a:lnSpc>
                <a:spcPct val="120000"/>
              </a:lnSpc>
            </a:pPr>
            <a:endParaRPr lang="de-DE" sz="400" b="1" dirty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 smtClean="0">
                <a:solidFill>
                  <a:srgbClr val="000000"/>
                </a:solidFill>
              </a:rPr>
              <a:t>Inflation reduzieren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 smtClean="0">
                <a:solidFill>
                  <a:srgbClr val="000000"/>
                </a:solidFill>
              </a:rPr>
              <a:t>Wirtschaft ankurbeln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 smtClean="0">
                <a:solidFill>
                  <a:srgbClr val="000000"/>
                </a:solidFill>
              </a:rPr>
              <a:t>Energiewende vorantreiben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>
                <a:solidFill>
                  <a:srgbClr val="000000"/>
                </a:solidFill>
              </a:rPr>
              <a:t>Arbeitnehmer*innen und Gewerkschaften stärken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de-DE" sz="1100" b="1" dirty="0">
              <a:solidFill>
                <a:srgbClr val="00000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230" y="3674614"/>
            <a:ext cx="1101273" cy="5829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9" name="Rechteck 18"/>
          <p:cNvSpPr/>
          <p:nvPr/>
        </p:nvSpPr>
        <p:spPr>
          <a:xfrm>
            <a:off x="3295589" y="1247553"/>
            <a:ext cx="2232000" cy="3156854"/>
          </a:xfrm>
          <a:prstGeom prst="rect">
            <a:avLst/>
          </a:prstGeom>
          <a:gradFill>
            <a:gsLst>
              <a:gs pos="0">
                <a:schemeClr val="bg1">
                  <a:lumMod val="81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/>
          </a:p>
        </p:txBody>
      </p:sp>
      <p:sp>
        <p:nvSpPr>
          <p:cNvPr id="20" name="Textfeld 19"/>
          <p:cNvSpPr txBox="1"/>
          <p:nvPr/>
        </p:nvSpPr>
        <p:spPr>
          <a:xfrm>
            <a:off x="3349668" y="1492112"/>
            <a:ext cx="2123841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b="1" dirty="0" err="1" smtClean="0">
                <a:solidFill>
                  <a:srgbClr val="000000"/>
                </a:solidFill>
              </a:rPr>
              <a:t>GreenDeal</a:t>
            </a:r>
            <a:endParaRPr lang="de-DE" b="1" dirty="0" smtClean="0">
              <a:solidFill>
                <a:srgbClr val="00000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Industrial Plan</a:t>
            </a:r>
          </a:p>
          <a:p>
            <a:pPr algn="ctr">
              <a:lnSpc>
                <a:spcPct val="120000"/>
              </a:lnSpc>
            </a:pPr>
            <a:endParaRPr lang="de-DE" b="1" dirty="0" smtClean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 smtClean="0">
                <a:solidFill>
                  <a:srgbClr val="000000"/>
                </a:solidFill>
              </a:rPr>
              <a:t>Netto-Null-Industrie</a:t>
            </a:r>
            <a:r>
              <a:rPr lang="de-DE" sz="1100" b="1" dirty="0">
                <a:solidFill>
                  <a:srgbClr val="000000"/>
                </a:solidFill>
              </a:rPr>
              <a:t> </a:t>
            </a:r>
            <a:r>
              <a:rPr lang="de-DE" sz="1100" b="1" dirty="0" smtClean="0">
                <a:solidFill>
                  <a:srgbClr val="000000"/>
                </a:solidFill>
              </a:rPr>
              <a:t>stärken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100" b="1" dirty="0" smtClean="0">
                <a:solidFill>
                  <a:srgbClr val="000000"/>
                </a:solidFill>
              </a:rPr>
              <a:t>Klimaneutralität unterstützen</a:t>
            </a:r>
          </a:p>
        </p:txBody>
      </p:sp>
      <p:sp>
        <p:nvSpPr>
          <p:cNvPr id="21" name="Rechteck 20"/>
          <p:cNvSpPr/>
          <p:nvPr/>
        </p:nvSpPr>
        <p:spPr>
          <a:xfrm>
            <a:off x="6102184" y="1247553"/>
            <a:ext cx="2232000" cy="3156854"/>
          </a:xfrm>
          <a:prstGeom prst="rect">
            <a:avLst/>
          </a:prstGeom>
          <a:gradFill>
            <a:gsLst>
              <a:gs pos="0">
                <a:schemeClr val="bg1">
                  <a:lumMod val="81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/>
          </a:p>
        </p:txBody>
      </p:sp>
      <p:sp>
        <p:nvSpPr>
          <p:cNvPr id="22" name="Textfeld 21"/>
          <p:cNvSpPr txBox="1"/>
          <p:nvPr/>
        </p:nvSpPr>
        <p:spPr>
          <a:xfrm>
            <a:off x="5986986" y="1495468"/>
            <a:ext cx="2462394" cy="20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Neue </a:t>
            </a:r>
            <a:br>
              <a:rPr lang="de-DE" b="1" dirty="0" smtClean="0">
                <a:solidFill>
                  <a:srgbClr val="000000"/>
                </a:solidFill>
              </a:rPr>
            </a:br>
            <a:r>
              <a:rPr lang="de-DE" b="1" dirty="0" smtClean="0">
                <a:solidFill>
                  <a:srgbClr val="000000"/>
                </a:solidFill>
              </a:rPr>
              <a:t>Industriestrategie</a:t>
            </a:r>
          </a:p>
          <a:p>
            <a:pPr algn="ctr">
              <a:lnSpc>
                <a:spcPct val="120000"/>
              </a:lnSpc>
            </a:pPr>
            <a:endParaRPr lang="de-DE" sz="1600" b="1" dirty="0" smtClean="0">
              <a:solidFill>
                <a:srgbClr val="000000"/>
              </a:solidFill>
            </a:endParaRPr>
          </a:p>
          <a:p>
            <a:pPr algn="ctr">
              <a:lnSpc>
                <a:spcPts val="1500"/>
              </a:lnSpc>
              <a:spcBef>
                <a:spcPts val="200"/>
              </a:spcBef>
            </a:pPr>
            <a:r>
              <a:rPr lang="de-DE" sz="1050" b="1" dirty="0" smtClean="0">
                <a:solidFill>
                  <a:srgbClr val="000000"/>
                </a:solidFill>
              </a:rPr>
              <a:t>Transformation der Industrie hin </a:t>
            </a:r>
            <a:br>
              <a:rPr lang="de-DE" sz="1050" b="1" dirty="0" smtClean="0">
                <a:solidFill>
                  <a:srgbClr val="000000"/>
                </a:solidFill>
              </a:rPr>
            </a:br>
            <a:r>
              <a:rPr lang="de-DE" sz="1050" b="1" dirty="0" smtClean="0">
                <a:solidFill>
                  <a:srgbClr val="000000"/>
                </a:solidFill>
              </a:rPr>
              <a:t>zur Treibhausgasneutralität und Resilienz gegen Klimawandel-</a:t>
            </a:r>
            <a:br>
              <a:rPr lang="de-DE" sz="1050" b="1" dirty="0" smtClean="0">
                <a:solidFill>
                  <a:srgbClr val="000000"/>
                </a:solidFill>
              </a:rPr>
            </a:br>
            <a:r>
              <a:rPr lang="de-DE" sz="1050" b="1" dirty="0" smtClean="0">
                <a:solidFill>
                  <a:srgbClr val="000000"/>
                </a:solidFill>
              </a:rPr>
              <a:t>folgen </a:t>
            </a:r>
            <a:r>
              <a:rPr lang="de-DE" sz="1050" b="1" dirty="0" smtClean="0">
                <a:solidFill>
                  <a:srgbClr val="000000"/>
                </a:solidFill>
                <a:latin typeface="Meta IGM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gestalten</a:t>
            </a:r>
          </a:p>
          <a:p>
            <a:pPr algn="ctr"/>
            <a:endParaRPr lang="de-DE" sz="1200" b="1" dirty="0" smtClean="0">
              <a:solidFill>
                <a:srgbClr val="000000"/>
              </a:solidFill>
              <a:latin typeface="Meta IGM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de-DE" sz="1200" b="1" dirty="0" smtClean="0">
              <a:solidFill>
                <a:srgbClr val="000000"/>
              </a:solidFill>
            </a:endParaRP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469" y="3674614"/>
            <a:ext cx="1086240" cy="5940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30" y="3674614"/>
            <a:ext cx="1046707" cy="57551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253804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68262" y="1079795"/>
            <a:ext cx="7854011" cy="2695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IRA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zielt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auf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den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Umbau der amerikanischen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Wirtschaft hin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zu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mehr Nachhaltigkeit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und will zugleich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die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Mittelschicht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 und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benachteiligte Gemeinden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stärken.</a:t>
            </a: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Es ist mit mehr als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100 Klima-, Energie- und Umweltprogrammen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das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größte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Klimapaket in der Geschichte der USA mit einem geschätzten Fördervolumen von ca. 370 Mrd. USD. </a:t>
            </a: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IRA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beinhaltet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wichtige 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Maßnahmen in der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Steuerpolitik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.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Besondere Bedeutung hat IRA aufgrund seiner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industriepolitischen </a:t>
            </a:r>
            <a:r>
              <a:rPr lang="de-DE" sz="1500" b="1" dirty="0">
                <a:solidFill>
                  <a:srgbClr val="000000"/>
                </a:solidFill>
                <a:latin typeface="Meta IGM" panose="02000503040000020004" pitchFamily="2" charset="0"/>
              </a:rPr>
              <a:t>Relevanz</a:t>
            </a:r>
            <a:r>
              <a:rPr lang="de-DE" sz="1500" dirty="0">
                <a:solidFill>
                  <a:srgbClr val="000000"/>
                </a:solidFill>
                <a:latin typeface="Meta IGM" panose="02000503040000020004" pitchFamily="2" charset="0"/>
              </a:rPr>
              <a:t>.</a:t>
            </a: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FF0000"/>
              </a:buClr>
              <a:buFont typeface="Arial" panose="020B0604020202020204" pitchFamily="34" charset="0"/>
              <a:buChar char="►"/>
            </a:pP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Zur Finanzierung wird eine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Mindeststeuer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von </a:t>
            </a:r>
            <a:b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15 Prozent 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für große Unternehmen und </a:t>
            </a: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eine </a:t>
            </a:r>
            <a:b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1-prozentige Steuer</a:t>
            </a: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auf Aktienrückkäufe ab </a:t>
            </a:r>
            <a:b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</a:br>
            <a:r>
              <a:rPr lang="de-DE" sz="15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1 Mio. USD eingeführt.                                                  </a:t>
            </a:r>
            <a:endParaRPr lang="de-DE" sz="1500" dirty="0">
              <a:solidFill>
                <a:srgbClr val="000000"/>
              </a:solidFill>
              <a:latin typeface="Meta IGM" panose="02000503040000020004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66079" y="387132"/>
            <a:ext cx="7672349" cy="563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22960">
              <a:lnSpc>
                <a:spcPct val="90000"/>
              </a:lnSpc>
              <a:spcBef>
                <a:spcPct val="0"/>
              </a:spcBef>
            </a:pPr>
            <a:r>
              <a:rPr lang="de-DE" sz="2700" dirty="0">
                <a:solidFill>
                  <a:srgbClr val="E3051B"/>
                </a:solidFill>
                <a:latin typeface="Meta Head IGM Cond Black" panose="02000A06040000020004" pitchFamily="2" charset="0"/>
                <a:ea typeface="+mj-ea"/>
                <a:cs typeface="+mj-cs"/>
              </a:rPr>
              <a:t>Inhalte und Umfang von </a:t>
            </a: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  <a:ea typeface="+mj-ea"/>
                <a:cs typeface="+mj-cs"/>
              </a:rPr>
              <a:t>IRA</a:t>
            </a:r>
            <a:endParaRPr lang="de-DE" sz="2700" dirty="0">
              <a:solidFill>
                <a:srgbClr val="E3051B"/>
              </a:solidFill>
              <a:latin typeface="Meta Head IGM Cond Black" panose="02000A06040000020004" pitchFamily="2" charset="0"/>
              <a:ea typeface="+mj-ea"/>
              <a:cs typeface="+mj-cs"/>
            </a:endParaRPr>
          </a:p>
        </p:txBody>
      </p:sp>
      <p:pic>
        <p:nvPicPr>
          <p:cNvPr id="4" name="Picture 2" descr="https://www.startpage.com/av/proxy-image?piurl=https%3A%2F%2Fwww.vaticannews.va%2Fcontent%2Fdam%2Fvaticannews%2Fagenzie%2Fimages%2Fafp%2F2022%2F08%2F17%2F20%2F1660760910626.jpg%2F_jcr_content%2Frenditions%2Fcq5dam.thumbnail.cropped.750.422.jpeg&amp;sp=1675437472T7d176a781b02cf78a9dc8f4cad0cf1ad0dd3ba0de5b4e0271a0f5717a5aca4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0" y="2886402"/>
            <a:ext cx="2979905" cy="1676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21478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41332" y="335737"/>
            <a:ext cx="8167757" cy="6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</a:rPr>
              <a:t>Geförderte Sektoren, </a:t>
            </a:r>
            <a:r>
              <a:rPr kumimoji="0" lang="de-DE" sz="2700" b="0" i="0" u="none" strike="noStrike" kern="1200" spc="0" normalizeH="0" baseline="0" noProof="0" dirty="0" smtClean="0">
                <a:ln>
                  <a:noFill/>
                </a:ln>
                <a:solidFill>
                  <a:srgbClr val="E3051B"/>
                </a:solidFill>
                <a:effectLst/>
                <a:uLnTx/>
                <a:uFillTx/>
                <a:latin typeface="Meta Head IGM Cond Black" panose="02000A06040000020004" pitchFamily="2" charset="0"/>
              </a:rPr>
              <a:t>Fördermaßnahmen</a:t>
            </a:r>
            <a:r>
              <a:rPr kumimoji="0" lang="de-DE" sz="2700" b="0" i="0" u="none" strike="noStrike" kern="1200" spc="0" normalizeH="0" noProof="0" dirty="0" smtClean="0">
                <a:ln>
                  <a:noFill/>
                </a:ln>
                <a:solidFill>
                  <a:srgbClr val="E3051B"/>
                </a:solidFill>
                <a:effectLst/>
                <a:uLnTx/>
                <a:uFillTx/>
                <a:latin typeface="Meta Head IGM Cond Black" panose="02000A06040000020004" pitchFamily="2" charset="0"/>
              </a:rPr>
              <a:t> und -</a:t>
            </a:r>
            <a:r>
              <a:rPr kumimoji="0" lang="de-DE" sz="2700" b="0" i="0" u="none" strike="noStrike" kern="1200" spc="0" normalizeH="0" baseline="0" noProof="0" dirty="0" smtClean="0">
                <a:ln>
                  <a:noFill/>
                </a:ln>
                <a:solidFill>
                  <a:srgbClr val="E3051B"/>
                </a:solidFill>
                <a:effectLst/>
                <a:uLnTx/>
                <a:uFillTx/>
                <a:latin typeface="Meta Head IGM Cond Black" panose="02000A06040000020004" pitchFamily="2" charset="0"/>
              </a:rPr>
              <a:t>ausgaben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61015" y="4388728"/>
            <a:ext cx="291618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solidFill>
                  <a:srgbClr val="000000"/>
                </a:solidFill>
              </a:rPr>
              <a:t>Quelle: Fes Diskurs März 2023, modifiziert übernommen von BDI 2023.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17" y="853952"/>
            <a:ext cx="7413379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45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60403" y="243724"/>
            <a:ext cx="7848427" cy="8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/>
            <a:r>
              <a:rPr kumimoji="0" lang="de-DE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051B"/>
                </a:solidFill>
                <a:effectLst/>
                <a:uLnTx/>
                <a:uFillTx/>
                <a:latin typeface="Meta Head IGM Cond Black" panose="02000A06040000020004" pitchFamily="2" charset="0"/>
                <a:ea typeface="+mn-ea"/>
                <a:cs typeface="+mn-cs"/>
              </a:rPr>
              <a:t>Höhe der Steuergutschrift an Bedingungen geknüpft</a:t>
            </a: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srgbClr val="000000"/>
                </a:solidFill>
              </a:rPr>
              <a:t>Gute Löhne bringen den höchsten Bonus</a:t>
            </a: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rgbClr val="E3051B"/>
              </a:solidFill>
              <a:effectLst/>
              <a:uLnTx/>
              <a:uFillTx/>
              <a:latin typeface="Meta Head IGM Cond Black" panose="02000A06040000020004" pitchFamily="2" charset="0"/>
              <a:ea typeface="+mn-ea"/>
              <a:cs typeface="+mn-cs"/>
            </a:endParaRPr>
          </a:p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16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Meta Head IGM Cond Black" panose="02000A06040000020004" pitchFamily="2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8465" y="4484637"/>
            <a:ext cx="35342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solidFill>
                  <a:srgbClr val="000000"/>
                </a:solidFill>
              </a:rPr>
              <a:t>Quelle: IRA </a:t>
            </a:r>
            <a:r>
              <a:rPr lang="de-DE" sz="700" dirty="0" err="1">
                <a:solidFill>
                  <a:srgbClr val="000000"/>
                </a:solidFill>
              </a:rPr>
              <a:t>Guidebook</a:t>
            </a:r>
            <a:r>
              <a:rPr lang="de-DE" sz="700" dirty="0">
                <a:solidFill>
                  <a:srgbClr val="000000"/>
                </a:solidFill>
              </a:rPr>
              <a:t>, Public LAW 117-169, modifiziert übernommen DIW Berlin 2023.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03" y="1134544"/>
            <a:ext cx="7601503" cy="340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3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08347" y="360155"/>
            <a:ext cx="7706087" cy="48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22960">
              <a:lnSpc>
                <a:spcPct val="90000"/>
              </a:lnSpc>
              <a:spcBef>
                <a:spcPct val="0"/>
              </a:spcBef>
            </a:pPr>
            <a:r>
              <a:rPr lang="de-DE" sz="2700" dirty="0" smtClean="0">
                <a:solidFill>
                  <a:srgbClr val="E3051B"/>
                </a:solidFill>
                <a:latin typeface="+mj-lt"/>
                <a:ea typeface="+mj-ea"/>
                <a:cs typeface="+mj-cs"/>
              </a:rPr>
              <a:t>Beispiele zur Wirkung der Steuergutschriften</a:t>
            </a:r>
            <a:endParaRPr lang="de-DE" sz="2700" b="1" dirty="0">
              <a:solidFill>
                <a:srgbClr val="DADADA">
                  <a:lumMod val="10000"/>
                </a:srgbClr>
              </a:solidFill>
              <a:latin typeface="+mj-lt"/>
            </a:endParaRPr>
          </a:p>
        </p:txBody>
      </p:sp>
      <p:sp>
        <p:nvSpPr>
          <p:cNvPr id="4" name="Textfeld 19"/>
          <p:cNvSpPr txBox="1"/>
          <p:nvPr/>
        </p:nvSpPr>
        <p:spPr>
          <a:xfrm>
            <a:off x="615662" y="988516"/>
            <a:ext cx="3600000" cy="34200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sysClr val="window" lastClr="FFFFFF">
                <a:lumMod val="75000"/>
              </a:sysClr>
            </a:solidFill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Produktionsgutschrift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für die Erzeugung von sauberer Elektrizität (PTC)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Basissteuergutschrift beträgt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0,3 Cent/KW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Steuergutschrift erhöht sich um das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5-fache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wenn das Projekt die geltenden Lohn- und registrierten Ausbildungsanforderungen erfüllt. 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Steuergutschrift wird um </a:t>
            </a: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10</a:t>
            </a:r>
            <a:r>
              <a:rPr kumimoji="0" lang="de-DE" sz="12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200" b="1" kern="0" dirty="0" smtClean="0">
                <a:solidFill>
                  <a:sysClr val="windowText" lastClr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Prozent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erhöht, wenn das Projekt die Anforderungen für heimischen Stahl, Eisen und Fertigerzeugnisse erfüllt.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Bei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einer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erzeugten Leistung von 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100.000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KW ergäbe dies eine Steuergutschrift von </a:t>
            </a: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1.650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USD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b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(0,3 Cent</a:t>
            </a:r>
            <a:r>
              <a:rPr kumimoji="0" lang="de-DE" sz="12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* 100.000 KW = 300 USD *5 = 1.500 USD </a:t>
            </a:r>
            <a:r>
              <a:rPr kumimoji="0" lang="de-DE" sz="12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zzügl</a:t>
            </a:r>
            <a:r>
              <a:rPr kumimoji="0" lang="de-DE" sz="12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10%).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feld 19"/>
          <p:cNvSpPr txBox="1"/>
          <p:nvPr/>
        </p:nvSpPr>
        <p:spPr>
          <a:xfrm>
            <a:off x="4468704" y="988516"/>
            <a:ext cx="3600000" cy="34200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6350">
            <a:solidFill>
              <a:sysClr val="window" lastClr="FFFFFF">
                <a:lumMod val="75000"/>
              </a:sysClr>
            </a:solidFill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144000" tIns="108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Steuergutschrift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für Investitionen in saubere Elektrizität (ITC)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defTabSz="914400">
              <a:lnSpc>
                <a:spcPts val="1400"/>
              </a:lnSpc>
              <a:spcAft>
                <a:spcPts val="1000"/>
              </a:spcAft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Basissteuergutschrift beträgt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6 </a:t>
            </a:r>
            <a:r>
              <a:rPr lang="de-DE" sz="1200" b="1" kern="0" dirty="0">
                <a:solidFill>
                  <a:sysClr val="windowText" lastClr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Prozent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der qualifizierten Investition.</a:t>
            </a:r>
          </a:p>
          <a:p>
            <a:pPr marL="0" marR="0" lvl="0" indent="0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Bonusgutschrift erhöht die Basissteuergutschrift um das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5-fache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, wenn das Projekt die geltenden Lohn- und registrierten Ausbildungsanforderungen erfüllt. </a:t>
            </a:r>
          </a:p>
          <a:p>
            <a:pPr lvl="0" defTabSz="914400">
              <a:lnSpc>
                <a:spcPts val="1400"/>
              </a:lnSpc>
              <a:spcAft>
                <a:spcPts val="1000"/>
              </a:spcAft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Die Steuergutschrift wird um eine weitere Bonusgutschrift um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10 </a:t>
            </a:r>
            <a:r>
              <a:rPr lang="de-DE" sz="1200" b="1" kern="0" dirty="0">
                <a:solidFill>
                  <a:sysClr val="windowText" lastClr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Prozent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erhöht, wenn das Projekt die Anforderungen für heimischen Stahl, Eisen und Fertigerzeugnisse erfüllt.</a:t>
            </a:r>
          </a:p>
          <a:p>
            <a:pPr lvl="0" defTabSz="914400">
              <a:lnSpc>
                <a:spcPts val="1400"/>
              </a:lnSpc>
              <a:spcAft>
                <a:spcPts val="1000"/>
              </a:spcAft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Somit beträgt die Steuergutschrift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40 </a:t>
            </a:r>
            <a:r>
              <a:rPr lang="de-DE" sz="1200" b="1" kern="0" dirty="0">
                <a:solidFill>
                  <a:sysClr val="windowText" lastClr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Prozent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(6%*5=30%</a:t>
            </a:r>
            <a:r>
              <a:rPr kumimoji="0" lang="de-DE" sz="12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zzügl</a:t>
            </a:r>
            <a:r>
              <a:rPr kumimoji="0" lang="de-DE" sz="12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10%)</a:t>
            </a:r>
            <a:r>
              <a:rPr kumimoji="0" lang="de-DE" sz="12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der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Investition.</a:t>
            </a:r>
          </a:p>
        </p:txBody>
      </p:sp>
    </p:spTree>
    <p:extLst>
      <p:ext uri="{BB962C8B-B14F-4D97-AF65-F5344CB8AC3E}">
        <p14:creationId xmlns:p14="http://schemas.microsoft.com/office/powerpoint/2010/main" val="683091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91571" y="1185307"/>
            <a:ext cx="4801538" cy="3494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</a:rPr>
              <a:t>IRA will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sichere, </a:t>
            </a:r>
            <a:r>
              <a:rPr lang="de-DE" sz="1400" b="1" dirty="0">
                <a:solidFill>
                  <a:srgbClr val="000000"/>
                </a:solidFill>
                <a:latin typeface="Meta IGM" panose="02000503040000020004" pitchFamily="2" charset="0"/>
              </a:rPr>
              <a:t>gesunde und qualitativ hochwertige </a:t>
            </a: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</a:rPr>
              <a:t>Arbeitsplätze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schaffen. </a:t>
            </a:r>
            <a:endParaRPr lang="de-DE" sz="1400" dirty="0">
              <a:solidFill>
                <a:srgbClr val="000000"/>
              </a:solidFill>
              <a:latin typeface="Meta IGM" panose="02000503040000020004" pitchFamily="2" charset="0"/>
            </a:endParaRP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IRA will die Gründung </a:t>
            </a: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</a:rPr>
              <a:t>einer</a:t>
            </a:r>
            <a:r>
              <a:rPr lang="de-DE" sz="1400" b="1" dirty="0">
                <a:solidFill>
                  <a:srgbClr val="000000"/>
                </a:solidFill>
                <a:latin typeface="Meta IGM" panose="02000503040000020004" pitchFamily="2" charset="0"/>
              </a:rPr>
              <a:t>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Arbeitnehmervertretung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 im Betrieb erleichtern </a:t>
            </a: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</a:rPr>
              <a:t>und die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Repräsentanz von                       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</a:rPr>
              <a:t>US-Gewerkschaften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</a:rPr>
              <a:t>stärken.</a:t>
            </a:r>
            <a:endParaRPr lang="de-DE" sz="1400" dirty="0">
              <a:solidFill>
                <a:srgbClr val="000000"/>
              </a:solidFill>
              <a:latin typeface="Meta IGM" panose="02000503040000020004" pitchFamily="2" charset="0"/>
            </a:endParaRP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Steuergutschriften sind um ein </a:t>
            </a:r>
            <a:r>
              <a:rPr lang="de-DE" sz="1400" b="1" dirty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V</a:t>
            </a:r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ielfaches </a:t>
            </a:r>
            <a:r>
              <a:rPr lang="de-DE" sz="1400" b="1" dirty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höher</a:t>
            </a:r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, wenn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 die</a:t>
            </a:r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ausgeführten </a:t>
            </a:r>
            <a:r>
              <a:rPr lang="de-DE" sz="1400" b="1" dirty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Arbeiten nach </a:t>
            </a:r>
            <a:r>
              <a:rPr lang="de-DE" b="1" dirty="0" smtClean="0">
                <a:solidFill>
                  <a:schemeClr val="accent6">
                    <a:lumMod val="10000"/>
                  </a:schemeClr>
                </a:solidFill>
              </a:rPr>
              <a:t>„</a:t>
            </a:r>
            <a:r>
              <a:rPr lang="de-DE" b="1" dirty="0" err="1">
                <a:solidFill>
                  <a:schemeClr val="accent6">
                    <a:lumMod val="10000"/>
                  </a:schemeClr>
                </a:solidFill>
              </a:rPr>
              <a:t>prevailing</a:t>
            </a:r>
            <a:r>
              <a:rPr lang="de-DE" b="1" dirty="0">
                <a:solidFill>
                  <a:schemeClr val="accent6">
                    <a:lumMod val="10000"/>
                  </a:schemeClr>
                </a:solidFill>
              </a:rPr>
              <a:t> wage“ </a:t>
            </a:r>
            <a:r>
              <a:rPr lang="de-DE" b="1" dirty="0" smtClean="0">
                <a:solidFill>
                  <a:schemeClr val="accent6">
                    <a:lumMod val="10000"/>
                  </a:schemeClr>
                </a:solidFill>
              </a:rPr>
              <a:t>g</a:t>
            </a:r>
            <a:r>
              <a:rPr lang="de-DE" sz="1400" b="1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ezahlt werden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oder auch wenn registrierte Lehrlinge/Gesellen </a:t>
            </a:r>
            <a:r>
              <a:rPr lang="de-DE" sz="1400" dirty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eingesetzt </a:t>
            </a:r>
            <a:r>
              <a:rPr lang="de-DE" sz="1400" dirty="0" smtClean="0">
                <a:solidFill>
                  <a:schemeClr val="accent6">
                    <a:lumMod val="10000"/>
                  </a:schemeClr>
                </a:solidFill>
                <a:latin typeface="Meta IGM" panose="02000503040000020004" pitchFamily="2" charset="0"/>
              </a:rPr>
              <a:t>werden!</a:t>
            </a:r>
          </a:p>
          <a:p>
            <a:pPr marL="308610" indent="-308610">
              <a:lnSpc>
                <a:spcPts val="1700"/>
              </a:lnSpc>
              <a:spcAft>
                <a:spcPts val="1080"/>
              </a:spcAft>
              <a:buClr>
                <a:srgbClr val="C00000"/>
              </a:buClr>
              <a:buFont typeface="Arial" panose="020B0604020202020204" pitchFamily="34" charset="0"/>
              <a:buChar char="►"/>
            </a:pP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Bei </a:t>
            </a:r>
            <a:r>
              <a:rPr lang="de-DE" sz="1400" b="1" dirty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Nichterfüllung</a:t>
            </a: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400" b="1" dirty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der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Lohnanforderungen </a:t>
            </a:r>
            <a:r>
              <a:rPr lang="de-DE" sz="1400" dirty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für eine bereits erhaltene Steuergutschrift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sind </a:t>
            </a:r>
            <a:r>
              <a:rPr lang="de-DE" sz="1400" b="1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hohe Strafen </a:t>
            </a:r>
            <a:r>
              <a:rPr lang="de-DE" sz="1400" dirty="0" smtClean="0">
                <a:solidFill>
                  <a:srgbClr val="000000"/>
                </a:solidFill>
                <a:latin typeface="Meta IGM" panose="0200050304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vorgesehen.  </a:t>
            </a:r>
            <a:endParaRPr lang="de-DE" sz="1400" dirty="0">
              <a:solidFill>
                <a:srgbClr val="000000"/>
              </a:solidFill>
              <a:latin typeface="Meta IGM" panose="02000503040000020004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540"/>
              </a:spcAft>
              <a:buClr>
                <a:srgbClr val="C00000"/>
              </a:buClr>
            </a:pPr>
            <a:endParaRPr lang="de-DE" sz="1600" b="1" dirty="0" smtClean="0">
              <a:solidFill>
                <a:srgbClr val="000000"/>
              </a:solidFill>
              <a:latin typeface="Meta IGM" panose="02000503040000020004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57839" y="377547"/>
            <a:ext cx="7594443" cy="49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22960">
              <a:lnSpc>
                <a:spcPct val="90000"/>
              </a:lnSpc>
              <a:spcBef>
                <a:spcPct val="0"/>
              </a:spcBef>
            </a:pP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  <a:ea typeface="+mj-ea"/>
                <a:cs typeface="+mj-cs"/>
              </a:rPr>
              <a:t>IRA stärkt Arbeitnehmer*innen und Gewerkschaften</a:t>
            </a:r>
            <a:endParaRPr lang="de-DE" sz="2700" b="1" dirty="0">
              <a:solidFill>
                <a:srgbClr val="DADADA">
                  <a:lumMod val="10000"/>
                </a:srgbClr>
              </a:solidFill>
              <a:latin typeface="Meta Head IGM Cond Black" panose="02000A06040000020004" pitchFamily="2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r="9373" b="4297"/>
          <a:stretch/>
        </p:blipFill>
        <p:spPr>
          <a:xfrm>
            <a:off x="475535" y="1185307"/>
            <a:ext cx="2430777" cy="3216096"/>
          </a:xfrm>
          <a:prstGeom prst="snip2DiagRect">
            <a:avLst>
              <a:gd name="adj1" fmla="val 15948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7764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0" y="3061610"/>
            <a:ext cx="1961271" cy="1594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445" y="1137013"/>
            <a:ext cx="2598829" cy="3091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95" y="841991"/>
            <a:ext cx="2723143" cy="2181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436" y="2948026"/>
            <a:ext cx="2770147" cy="1708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2942" y="792284"/>
            <a:ext cx="2375545" cy="2231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hteck 11"/>
          <p:cNvSpPr/>
          <p:nvPr/>
        </p:nvSpPr>
        <p:spPr>
          <a:xfrm>
            <a:off x="429218" y="318564"/>
            <a:ext cx="7594443" cy="49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822960">
              <a:lnSpc>
                <a:spcPct val="90000"/>
              </a:lnSpc>
              <a:spcBef>
                <a:spcPct val="0"/>
              </a:spcBef>
            </a:pPr>
            <a:r>
              <a:rPr lang="de-DE" sz="2700" dirty="0" smtClean="0">
                <a:solidFill>
                  <a:srgbClr val="E3051B"/>
                </a:solidFill>
                <a:latin typeface="Meta Head IGM Cond Black" panose="02000A06040000020004" pitchFamily="2" charset="0"/>
                <a:ea typeface="+mj-ea"/>
                <a:cs typeface="+mj-cs"/>
              </a:rPr>
              <a:t>Auswirkungen auf deutsche Industrie</a:t>
            </a:r>
            <a:endParaRPr lang="de-DE" sz="2700" b="1" dirty="0">
              <a:solidFill>
                <a:srgbClr val="DADADA">
                  <a:lumMod val="10000"/>
                </a:srgbClr>
              </a:solidFill>
              <a:latin typeface="Meta Head IGM Cond Black" panose="02000A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885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M-Powerpoint-Vorlage-16zu9" id="{BAB25370-E9B2-F746-AC64-645F65F3F74D}" vid="{6D5EF35E-F7DC-8547-93CF-031F4F872B53}"/>
    </a:ext>
  </a:extLst>
</a:theme>
</file>

<file path=ppt/theme/theme2.xml><?xml version="1.0" encoding="utf-8"?>
<a:theme xmlns:a="http://schemas.openxmlformats.org/drawingml/2006/main" name="1_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Benutzerdefiniert 2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M-Powerpoint-Vorlage-16zu9-Calibri" id="{E5A9D4C2-5A1B-2B49-AF07-A281682EEB2A}" vid="{C377DF48-B7A4-374B-A60C-E5B003A0C478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1207</Words>
  <Application>Microsoft Office PowerPoint</Application>
  <PresentationFormat>Bildschirmpräsentation (16:9)</PresentationFormat>
  <Paragraphs>153</Paragraphs>
  <Slides>17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7" baseType="lpstr">
      <vt:lpstr>Calibri</vt:lpstr>
      <vt:lpstr>Wingdings</vt:lpstr>
      <vt:lpstr>Times New Roman</vt:lpstr>
      <vt:lpstr>Symbol</vt:lpstr>
      <vt:lpstr>Meta Head IGM Cond Black</vt:lpstr>
      <vt:lpstr>Meta Head IGM Cond Light</vt:lpstr>
      <vt:lpstr>Arial</vt:lpstr>
      <vt:lpstr>Meta IGM</vt:lpstr>
      <vt:lpstr>Office</vt:lpstr>
      <vt:lpstr>1_Office</vt:lpstr>
      <vt:lpstr>PowerPoint-Präsentation</vt:lpstr>
      <vt:lpstr>Agenda</vt:lpstr>
      <vt:lpstr>Auf dem Weg zur Klimaneutralität durch aktive Industriepolitik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Antwort der EU: der GREAN DEAL INDUSTRIEL PLAN</vt:lpstr>
      <vt:lpstr>2023: Jahr der Industrie(politik)    </vt:lpstr>
      <vt:lpstr>PowerPoint-Präsentation</vt:lpstr>
      <vt:lpstr>PowerPoint-Präsentation</vt:lpstr>
      <vt:lpstr>PowerPoint-Präsentation</vt:lpstr>
      <vt:lpstr>PowerPoint-Präsentation</vt:lpstr>
      <vt:lpstr>VIELEN DANK FÜR EURE AUFMERKSAMKEIT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Schwarz, Susanne</dc:creator>
  <cp:lastModifiedBy>Menacher, Sarah</cp:lastModifiedBy>
  <cp:revision>172</cp:revision>
  <cp:lastPrinted>2023-04-13T07:21:30Z</cp:lastPrinted>
  <dcterms:created xsi:type="dcterms:W3CDTF">2022-10-26T12:18:34Z</dcterms:created>
  <dcterms:modified xsi:type="dcterms:W3CDTF">2023-07-14T07:11:58Z</dcterms:modified>
</cp:coreProperties>
</file>