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382" r:id="rId5"/>
    <p:sldId id="390" r:id="rId6"/>
    <p:sldId id="304" r:id="rId7"/>
    <p:sldId id="391" r:id="rId8"/>
    <p:sldId id="260" r:id="rId9"/>
    <p:sldId id="385" r:id="rId10"/>
    <p:sldId id="319" r:id="rId11"/>
    <p:sldId id="389" r:id="rId12"/>
    <p:sldId id="388" r:id="rId13"/>
    <p:sldId id="387" r:id="rId14"/>
    <p:sldId id="394" r:id="rId15"/>
    <p:sldId id="384" r:id="rId16"/>
    <p:sldId id="283" r:id="rId17"/>
  </p:sldIdLst>
  <p:sldSz cx="9144000" cy="5143500" type="screen16x9"/>
  <p:notesSz cx="6797675" cy="9872663"/>
  <p:embeddedFontLst>
    <p:embeddedFont>
      <p:font typeface="Meta Head IGM Cond Black" panose="02000A06040000020004" pitchFamily="2" charset="0"/>
      <p:bold r:id="rId20"/>
    </p:embeddedFont>
    <p:embeddedFont>
      <p:font typeface="Meta Head IGM Cond Light" panose="02000506030000020004" pitchFamily="2" charset="0"/>
      <p:regular r:id="rId21"/>
    </p:embeddedFont>
    <p:embeddedFont>
      <p:font typeface="Meta IGM" panose="02000503040000020004" pitchFamily="2" charset="0"/>
      <p:regular r:id="rId22"/>
      <p:bold r:id="rId23"/>
      <p:italic r:id="rId24"/>
      <p:boldItalic r:id="rId25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C3C3"/>
    <a:srgbClr val="12724C"/>
    <a:srgbClr val="8FA23C"/>
    <a:srgbClr val="A8BD4C"/>
    <a:srgbClr val="FF9600"/>
    <a:srgbClr val="7ABC32"/>
    <a:srgbClr val="E2051A"/>
    <a:srgbClr val="006DB5"/>
    <a:srgbClr val="FACD26"/>
    <a:srgbClr val="57B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76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8"/>
          </a:xfrm>
          <a:prstGeom prst="rect">
            <a:avLst/>
          </a:prstGeom>
        </p:spPr>
        <p:txBody>
          <a:bodyPr vert="horz" lIns="187501" tIns="187501" rIns="187501" bIns="187501" rtlCol="0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2" y="1"/>
            <a:ext cx="2945659" cy="495348"/>
          </a:xfrm>
          <a:prstGeom prst="rect">
            <a:avLst/>
          </a:prstGeom>
        </p:spPr>
        <p:txBody>
          <a:bodyPr vert="horz" lIns="187501" tIns="187501" rIns="187501" bIns="187501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>
                <a:latin typeface="Meta IGM" panose="02000503040000020004" pitchFamily="2" charset="0"/>
              </a:rPr>
              <a:t>13.08.2026</a:t>
            </a:fld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5347"/>
          </a:xfrm>
          <a:prstGeom prst="rect">
            <a:avLst/>
          </a:prstGeom>
        </p:spPr>
        <p:txBody>
          <a:bodyPr vert="horz" lIns="187501" tIns="187501" rIns="187501" bIns="187501" rtlCol="0" anchor="b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2" y="9377316"/>
            <a:ext cx="2945659" cy="495347"/>
          </a:xfrm>
          <a:prstGeom prst="rect">
            <a:avLst/>
          </a:prstGeom>
        </p:spPr>
        <p:txBody>
          <a:bodyPr vert="horz" lIns="187501" tIns="187501" rIns="187501" bIns="187501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>
                <a:latin typeface="Meta IGM" panose="02000503040000020004" pitchFamily="2" charset="0"/>
              </a:rPr>
              <a:t>‹Nr.›</a:t>
            </a:fld>
            <a:endParaRPr lang="de-DE" sz="100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8"/>
          </a:xfrm>
          <a:prstGeom prst="rect">
            <a:avLst/>
          </a:prstGeom>
        </p:spPr>
        <p:txBody>
          <a:bodyPr vert="horz" lIns="187501" tIns="187501" rIns="187501" bIns="187501" rtlCol="0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59" cy="495348"/>
          </a:xfrm>
          <a:prstGeom prst="rect">
            <a:avLst/>
          </a:prstGeom>
        </p:spPr>
        <p:txBody>
          <a:bodyPr vert="horz" lIns="187501" tIns="187501" rIns="187501" bIns="187501" rtlCol="0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13.08.2026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1" tIns="47626" rIns="95251" bIns="4762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5251" tIns="47626" rIns="95251" bIns="47626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5347"/>
          </a:xfrm>
          <a:prstGeom prst="rect">
            <a:avLst/>
          </a:prstGeom>
        </p:spPr>
        <p:txBody>
          <a:bodyPr vert="horz" lIns="187501" tIns="187501" rIns="187501" bIns="187501" rtlCol="0" anchor="b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2" y="9377316"/>
            <a:ext cx="2945659" cy="495347"/>
          </a:xfrm>
          <a:prstGeom prst="rect">
            <a:avLst/>
          </a:prstGeom>
        </p:spPr>
        <p:txBody>
          <a:bodyPr vert="horz" lIns="187501" tIns="187501" rIns="187501" bIns="187501" rtlCol="0" anchor="b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ta IGM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7522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373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32051B06-97E1-90FA-0897-811F52B9450F}"/>
              </a:ext>
            </a:extLst>
          </p:cNvPr>
          <p:cNvSpPr/>
          <p:nvPr userDrawn="1"/>
        </p:nvSpPr>
        <p:spPr>
          <a:xfrm rot="10800000">
            <a:off x="-905" y="-5"/>
            <a:ext cx="5129342" cy="5360508"/>
          </a:xfrm>
          <a:prstGeom prst="rtTriangle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3CA4515-D06F-0A47-9DE6-ECCB7726D9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4" y="0"/>
            <a:ext cx="2534943" cy="187419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7793A98-FEB0-C117-2620-77D66CA9DD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3"/>
          <a:stretch>
            <a:fillRect/>
          </a:stretch>
        </p:blipFill>
        <p:spPr>
          <a:xfrm>
            <a:off x="1813024" y="0"/>
            <a:ext cx="7454193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7534" y="2854114"/>
            <a:ext cx="4859057" cy="1576095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/>
              <a:t>PRÄSENTATIONSTITEL BEARBEITEN</a:t>
            </a:r>
            <a:endParaRPr lang="en-US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Datum</a:t>
            </a:r>
          </a:p>
        </p:txBody>
      </p:sp>
      <p:pic>
        <p:nvPicPr>
          <p:cNvPr id="14" name="Grafik 13" descr="Ein Bild, das Farbigkeit, Screenshot, orange, rot enthält.&#10;&#10;Automatisch generierte Beschreibung">
            <a:extLst>
              <a:ext uri="{FF2B5EF4-FFF2-40B4-BE49-F238E27FC236}">
                <a16:creationId xmlns:a16="http://schemas.microsoft.com/office/drawing/2014/main" id="{01D5C5D4-4F08-502C-0F68-04A0A1FA6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9538"/>
          <a:stretch/>
        </p:blipFill>
        <p:spPr>
          <a:xfrm>
            <a:off x="0" y="958618"/>
            <a:ext cx="6921452" cy="418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3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99168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Unterzeile einfügen</a:t>
            </a: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Unterzeile einfügen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67727" y="859302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0824" y="2061329"/>
            <a:ext cx="4093730" cy="3311731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7612769" y="2380930"/>
            <a:ext cx="3791420" cy="3543684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Klicken Sie auf das Symbol, um die SmartArt-Grafik hinzuzufügen</a:t>
            </a:r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01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3375286"/>
            <a:ext cx="3187699" cy="152349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FB Gewerkschaftliche Bildung</a:t>
            </a:r>
          </a:p>
          <a:p>
            <a:pPr algn="r"/>
            <a:endParaRPr lang="de-DE" sz="1100" b="0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Wilhelm-Leuschner-Str. 79</a:t>
            </a:r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60329 Frankfurt</a:t>
            </a:r>
          </a:p>
          <a:p>
            <a:pPr algn="r"/>
            <a:endParaRPr lang="de-DE" sz="1100" b="0" i="0" kern="120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Tel 069 6693-2563</a:t>
            </a:r>
            <a:b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bildung@igmetall.de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/>
              <a:t>VIELEN DANK FÜR IHRE</a:t>
            </a:r>
            <a:br>
              <a:rPr lang="de-DE"/>
            </a:br>
            <a:r>
              <a:rPr lang="de-DE"/>
              <a:t>AUFMERKSAMKEIT.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85280" y="592139"/>
            <a:ext cx="6918739" cy="6830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6" y="2876550"/>
            <a:ext cx="4859057" cy="1541626"/>
          </a:xfrm>
          <a:prstGeom prst="rect">
            <a:avLst/>
          </a:prstGeom>
        </p:spPr>
        <p:txBody>
          <a:bodyPr anchor="t" anchorCtr="0"/>
          <a:lstStyle>
            <a:lvl1pPr marL="0" algn="l">
              <a:lnSpc>
                <a:spcPct val="100000"/>
              </a:lnSpc>
              <a:defRPr sz="3000" b="0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1"/>
            <a:ext cx="2514146" cy="379256"/>
          </a:xfrm>
          <a:prstGeom prst="rect">
            <a:avLst/>
          </a:prstGeo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15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/>
              <a:t>15.6.2022</a:t>
            </a:r>
          </a:p>
        </p:txBody>
      </p:sp>
      <p:sp>
        <p:nvSpPr>
          <p:cNvPr id="14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27965">
            <a:off x="5205230" y="1453192"/>
            <a:ext cx="2775360" cy="7238930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4445702" y="4648792"/>
            <a:ext cx="444747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>
                <a:solidFill>
                  <a:schemeClr val="accent6">
                    <a:lumMod val="25000"/>
                  </a:schemeClr>
                </a:solidFill>
                <a:effectLst/>
                <a:latin typeface="Meta IGM" panose="02000503040000020004" pitchFamily="2" charset="0"/>
                <a:ea typeface="+mn-ea"/>
                <a:cs typeface="Calibri" panose="020F0502020204030204" pitchFamily="34" charset="0"/>
              </a:rPr>
              <a:t>IG Metall</a:t>
            </a:r>
          </a:p>
          <a:p>
            <a:pPr algn="r"/>
            <a:r>
              <a:rPr lang="de-DE" sz="1000" b="1" i="0" kern="1200">
                <a:solidFill>
                  <a:schemeClr val="accent6">
                    <a:lumMod val="25000"/>
                  </a:schemeClr>
                </a:solidFill>
                <a:effectLst/>
                <a:latin typeface="Meta IGM" panose="02000503040000020004" pitchFamily="2" charset="0"/>
                <a:ea typeface="+mn-ea"/>
                <a:cs typeface="Calibri" panose="020F0502020204030204" pitchFamily="34" charset="0"/>
              </a:rPr>
              <a:t>Vorstand</a:t>
            </a:r>
          </a:p>
        </p:txBody>
      </p:sp>
      <p:pic>
        <p:nvPicPr>
          <p:cNvPr id="10" name="Grafik 9" descr="O:\BI\Bildungsmarketing\Grafiken Bilder Fotos\Bildung\_Dachmarke\Wortmarke\Wortmarke_NeuesCD_Bildung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1121" y="4418176"/>
            <a:ext cx="1212054" cy="50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44AA3EC-23F6-081D-7BE5-897A908A7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0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4" y="4946389"/>
            <a:ext cx="2459365" cy="9233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600" b="0" i="0">
                <a:solidFill>
                  <a:srgbClr val="3C3C3B"/>
                </a:solidFill>
                <a:latin typeface="Meta IGM" panose="02000503040000020004" pitchFamily="2" charset="0"/>
              </a:rPr>
              <a:t>Das neue</a:t>
            </a:r>
            <a:r>
              <a:rPr lang="de-DE" sz="600" b="0" i="0" baseline="0">
                <a:solidFill>
                  <a:srgbClr val="3C3C3B"/>
                </a:solidFill>
                <a:latin typeface="Meta IGM" panose="02000503040000020004" pitchFamily="2" charset="0"/>
              </a:rPr>
              <a:t> Bildungsprogramm 2026</a:t>
            </a:r>
            <a:r>
              <a:rPr lang="de-DE" sz="600" b="0" i="0">
                <a:solidFill>
                  <a:srgbClr val="3C3C3B"/>
                </a:solidFill>
                <a:latin typeface="Meta IGM" panose="02000503040000020004" pitchFamily="2" charset="0"/>
              </a:rPr>
              <a:t> | FB Gewerkschaftliche Bildungsarbeit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2710190" y="4946844"/>
            <a:ext cx="160120" cy="9095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1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1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1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1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600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sz="600" b="0" i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7" r:id="rId3"/>
    <p:sldLayoutId id="2147483675" r:id="rId4"/>
    <p:sldLayoutId id="2147483678" r:id="rId5"/>
    <p:sldLayoutId id="2147483676" r:id="rId6"/>
    <p:sldLayoutId id="2147483679" r:id="rId7"/>
    <p:sldLayoutId id="2147483674" r:id="rId8"/>
    <p:sldLayoutId id="2147483680" r:id="rId9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2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2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2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2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2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8AA76B-2EF2-5F70-09E5-0F5B4F8FD3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5442" y="2807467"/>
            <a:ext cx="2514146" cy="379256"/>
          </a:xfrm>
        </p:spPr>
        <p:txBody>
          <a:bodyPr/>
          <a:lstStyle/>
          <a:p>
            <a:r>
              <a:rPr lang="de-DE"/>
              <a:t>Hier bist du richtig!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0F6267C-27AE-6C09-2797-6FC10EBA5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442" y="3111710"/>
            <a:ext cx="4859057" cy="1576095"/>
          </a:xfrm>
        </p:spPr>
        <p:txBody>
          <a:bodyPr/>
          <a:lstStyle/>
          <a:p>
            <a:r>
              <a:rPr lang="de-DE"/>
              <a:t>Das neue Bildungsprogramm 2027</a:t>
            </a:r>
          </a:p>
        </p:txBody>
      </p:sp>
    </p:spTree>
    <p:extLst>
      <p:ext uri="{BB962C8B-B14F-4D97-AF65-F5344CB8AC3E}">
        <p14:creationId xmlns:p14="http://schemas.microsoft.com/office/powerpoint/2010/main" val="2805569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351CD-F354-CA00-755D-590F7F27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feld 28">
            <a:extLst>
              <a:ext uri="{FF2B5EF4-FFF2-40B4-BE49-F238E27FC236}">
                <a16:creationId xmlns:a16="http://schemas.microsoft.com/office/drawing/2014/main" id="{D95AC1AB-8A0F-B32D-F66E-F00751099F36}"/>
              </a:ext>
            </a:extLst>
          </p:cNvPr>
          <p:cNvSpPr txBox="1"/>
          <p:nvPr/>
        </p:nvSpPr>
        <p:spPr>
          <a:xfrm rot="1126916">
            <a:off x="5167084" y="3685888"/>
            <a:ext cx="150332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800" b="1">
                <a:solidFill>
                  <a:schemeClr val="bg1"/>
                </a:solidFill>
                <a:latin typeface="+mj-lt"/>
              </a:rPr>
              <a:t>NEUE</a:t>
            </a:r>
          </a:p>
          <a:p>
            <a:pPr algn="ctr"/>
            <a:r>
              <a:rPr lang="de-DE" sz="1800" b="1">
                <a:solidFill>
                  <a:schemeClr val="bg1"/>
                </a:solidFill>
                <a:latin typeface="+mj-lt"/>
              </a:rPr>
              <a:t>RUBRIK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F6B96E3-EE8E-5E74-BA95-997A650CC9AC}"/>
              </a:ext>
            </a:extLst>
          </p:cNvPr>
          <p:cNvSpPr txBox="1"/>
          <p:nvPr/>
        </p:nvSpPr>
        <p:spPr>
          <a:xfrm>
            <a:off x="110847" y="251353"/>
            <a:ext cx="7940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latin typeface="+mj-lt"/>
              </a:rPr>
              <a:t>VL Grundlagenbildung: jetzt inklusive Erschließung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6CFCE38-F748-A553-D57C-C5439392C7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510" y="1348410"/>
            <a:ext cx="4996225" cy="3453895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54D00407-1B89-AA3A-FD0E-CD84F5998D27}"/>
              </a:ext>
            </a:extLst>
          </p:cNvPr>
          <p:cNvSpPr/>
          <p:nvPr/>
        </p:nvSpPr>
        <p:spPr>
          <a:xfrm>
            <a:off x="750627" y="2894702"/>
            <a:ext cx="2759658" cy="56638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Neu: besondere Angebote für Frauen</a:t>
            </a:r>
            <a:endParaRPr lang="de-DE"/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752BA90F-63E6-9C0F-EADB-307FDF411133}"/>
              </a:ext>
            </a:extLst>
          </p:cNvPr>
          <p:cNvSpPr/>
          <p:nvPr/>
        </p:nvSpPr>
        <p:spPr>
          <a:xfrm>
            <a:off x="6530454" y="3110695"/>
            <a:ext cx="2402006" cy="414880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Neu: AI Seminar in englisch</a:t>
            </a:r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07B7A524-5D6A-0B66-0D30-BBEBEADE20DB}"/>
              </a:ext>
            </a:extLst>
          </p:cNvPr>
          <p:cNvSpPr/>
          <p:nvPr/>
        </p:nvSpPr>
        <p:spPr>
          <a:xfrm>
            <a:off x="750627" y="3900087"/>
            <a:ext cx="2759658" cy="56638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Neu: Coaching für Vertrauensleute</a:t>
            </a:r>
            <a:endParaRPr lang="de-DE"/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5FE4C15A-7D51-603E-3E43-E7119D26ED34}"/>
              </a:ext>
            </a:extLst>
          </p:cNvPr>
          <p:cNvSpPr/>
          <p:nvPr/>
        </p:nvSpPr>
        <p:spPr>
          <a:xfrm rot="583614">
            <a:off x="377280" y="2200041"/>
            <a:ext cx="3210481" cy="5663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Neuer Titel für das Modul „Transformation“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585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49F8B-7E15-567D-8754-4A63E8039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AE91A0D-F6FA-C795-C17B-1CC7D4ACDC23}"/>
              </a:ext>
            </a:extLst>
          </p:cNvPr>
          <p:cNvSpPr txBox="1"/>
          <p:nvPr/>
        </p:nvSpPr>
        <p:spPr>
          <a:xfrm>
            <a:off x="110847" y="251353"/>
            <a:ext cx="7940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latin typeface="+mj-lt"/>
              </a:rPr>
              <a:t>Neuer Bildungsweg </a:t>
            </a:r>
            <a:br>
              <a:rPr lang="de-DE" sz="2800">
                <a:latin typeface="+mj-lt"/>
              </a:rPr>
            </a:br>
            <a:r>
              <a:rPr lang="de-DE" sz="2800">
                <a:latin typeface="+mj-lt"/>
              </a:rPr>
              <a:t>für Jugend und JAV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0030C3C2-0633-938D-D0B7-6DE79B8B2B14}"/>
              </a:ext>
            </a:extLst>
          </p:cNvPr>
          <p:cNvSpPr txBox="1">
            <a:spLocks/>
          </p:cNvSpPr>
          <p:nvPr/>
        </p:nvSpPr>
        <p:spPr>
          <a:xfrm>
            <a:off x="250821" y="1205460"/>
            <a:ext cx="1182193" cy="2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de-DE" sz="1400" b="1">
                <a:solidFill>
                  <a:schemeClr val="tx1"/>
                </a:solidFill>
              </a:rPr>
              <a:t>Seite 323 ff</a:t>
            </a:r>
            <a:endParaRPr lang="de-DE" sz="140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646E6C2-3E7E-BB1E-89A3-E4DA088016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5510">
            <a:off x="3707212" y="292249"/>
            <a:ext cx="3896435" cy="2649118"/>
          </a:xfrm>
          <a:prstGeom prst="rect">
            <a:avLst/>
          </a:prstGeom>
          <a:effectLst>
            <a:outerShdw blurRad="50800" dist="50800" dir="5400000" algn="ctr" rotWithShape="0">
              <a:schemeClr val="accent6">
                <a:lumMod val="90000"/>
              </a:scheme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3055F46-2D0D-B679-AF7B-E9A233255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478" y="3098418"/>
            <a:ext cx="2172861" cy="145860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6F84E1B-550C-A382-75F8-7D04BF66D4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12510" y="3098418"/>
            <a:ext cx="2172861" cy="1487079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DB0FE9FC-966F-6A82-11F1-38A508BAADB6}"/>
              </a:ext>
            </a:extLst>
          </p:cNvPr>
          <p:cNvSpPr/>
          <p:nvPr/>
        </p:nvSpPr>
        <p:spPr>
          <a:xfrm>
            <a:off x="593678" y="3029804"/>
            <a:ext cx="4483289" cy="16172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828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7833C-5892-9A55-9F62-EE39B0AC8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1D67FCC8-0410-B0AD-C782-89148F22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392533"/>
            <a:ext cx="8431703" cy="352248"/>
          </a:xfrm>
        </p:spPr>
        <p:txBody>
          <a:bodyPr/>
          <a:lstStyle/>
          <a:p>
            <a:r>
              <a:rPr lang="de-DE" sz="2800">
                <a:solidFill>
                  <a:schemeClr val="tx1"/>
                </a:solidFill>
              </a:rPr>
              <a:t>Nur noch ein Stichwortverzeichnis</a:t>
            </a:r>
            <a:br>
              <a:rPr lang="de-DE" sz="3000">
                <a:solidFill>
                  <a:schemeClr val="tx1"/>
                </a:solidFill>
              </a:rPr>
            </a:br>
            <a:r>
              <a:rPr lang="de-DE" sz="2000">
                <a:solidFill>
                  <a:schemeClr val="tx1"/>
                </a:solidFill>
              </a:rPr>
              <a:t>→ vorletzte Seite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D8CFB0A-EC6D-F4ED-91C5-683D71F13FE3}"/>
              </a:ext>
            </a:extLst>
          </p:cNvPr>
          <p:cNvGrpSpPr/>
          <p:nvPr/>
        </p:nvGrpSpPr>
        <p:grpSpPr>
          <a:xfrm>
            <a:off x="505588" y="3047070"/>
            <a:ext cx="1768871" cy="1406651"/>
            <a:chOff x="781197" y="3315082"/>
            <a:chExt cx="1768871" cy="1406651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F64E30CE-1DB1-861F-04F4-43956F68C896}"/>
                </a:ext>
              </a:extLst>
            </p:cNvPr>
            <p:cNvSpPr/>
            <p:nvPr/>
          </p:nvSpPr>
          <p:spPr>
            <a:xfrm>
              <a:off x="969447" y="3315082"/>
              <a:ext cx="1376188" cy="13761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8F3F3C5A-4304-5D78-4E1C-6D5B3012EB3D}"/>
                </a:ext>
              </a:extLst>
            </p:cNvPr>
            <p:cNvSpPr txBox="1"/>
            <p:nvPr/>
          </p:nvSpPr>
          <p:spPr>
            <a:xfrm rot="21040430">
              <a:off x="781197" y="3401717"/>
              <a:ext cx="1768871" cy="132001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de-DE" sz="1100" b="1">
                  <a:solidFill>
                    <a:schemeClr val="bg1"/>
                  </a:solidFill>
                  <a:latin typeface="+mj-lt"/>
                </a:rPr>
                <a:t>Oder ihr sucht nach Schlagwörtern im digitalen Bildungsprogramm!</a:t>
              </a:r>
            </a:p>
            <a:p>
              <a:pPr algn="ctr"/>
              <a:endParaRPr lang="de-DE" sz="1100" b="1">
                <a:solidFill>
                  <a:schemeClr val="bg1"/>
                </a:solidFill>
                <a:latin typeface="Meta Head IGM Cond Light" panose="02000506030000020004" pitchFamily="2" charset="0"/>
              </a:endParaRPr>
            </a:p>
          </p:txBody>
        </p:sp>
      </p:grpSp>
      <p:sp>
        <p:nvSpPr>
          <p:cNvPr id="4" name="Rechteck 3">
            <a:extLst>
              <a:ext uri="{FF2B5EF4-FFF2-40B4-BE49-F238E27FC236}">
                <a16:creationId xmlns:a16="http://schemas.microsoft.com/office/drawing/2014/main" id="{9E2779E4-A4C9-BFC7-F9B7-678B615A3C80}"/>
              </a:ext>
            </a:extLst>
          </p:cNvPr>
          <p:cNvSpPr/>
          <p:nvPr/>
        </p:nvSpPr>
        <p:spPr>
          <a:xfrm rot="5400000">
            <a:off x="2128982" y="2768600"/>
            <a:ext cx="3911600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699067C-D643-641E-CAC2-786983F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139" y="1642017"/>
            <a:ext cx="3357845" cy="1916458"/>
          </a:xfrm>
        </p:spPr>
        <p:txBody>
          <a:bodyPr/>
          <a:lstStyle/>
          <a:p>
            <a:r>
              <a:rPr lang="de-DE" sz="1300"/>
              <a:t>Nur noch ein Index</a:t>
            </a:r>
          </a:p>
          <a:p>
            <a:r>
              <a:rPr lang="de-DE" sz="1300" b="1">
                <a:solidFill>
                  <a:schemeClr val="accent6">
                    <a:lumMod val="10000"/>
                  </a:schemeClr>
                </a:solidFill>
              </a:rPr>
              <a:t>Keine Seitenverdopplung mehr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0D18B1C-EB50-5AB9-7CFE-A5A63BCCA7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359" y="1371413"/>
            <a:ext cx="4949803" cy="3351314"/>
          </a:xfrm>
          <a:prstGeom prst="rect">
            <a:avLst/>
          </a:prstGeom>
          <a:effectLst>
            <a:outerShdw blurRad="50800" dist="50800" dir="2400000" algn="ctr" rotWithShape="0">
              <a:schemeClr val="accent6">
                <a:lumMod val="7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010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/>
        </p:nvSpPr>
        <p:spPr>
          <a:xfrm>
            <a:off x="250824" y="4946389"/>
            <a:ext cx="2459365" cy="9233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600" b="0" i="0">
                <a:solidFill>
                  <a:srgbClr val="3C3C3B"/>
                </a:solidFill>
                <a:latin typeface="Meta IGM" panose="02000503040000020004" pitchFamily="2" charset="0"/>
              </a:rPr>
              <a:t>Das neue</a:t>
            </a:r>
            <a:r>
              <a:rPr lang="de-DE" sz="600" b="0" i="0" baseline="0">
                <a:solidFill>
                  <a:srgbClr val="3C3C3B"/>
                </a:solidFill>
                <a:latin typeface="Meta IGM" panose="02000503040000020004" pitchFamily="2" charset="0"/>
              </a:rPr>
              <a:t> Bildungsprogramm 2023</a:t>
            </a:r>
            <a:r>
              <a:rPr lang="de-DE" sz="600" b="0" i="0">
                <a:solidFill>
                  <a:srgbClr val="3C3C3B"/>
                </a:solidFill>
                <a:latin typeface="Meta IGM" panose="02000503040000020004" pitchFamily="2" charset="0"/>
              </a:rPr>
              <a:t> | FB Gewerkschaftliche Bildungsarbeit</a:t>
            </a:r>
          </a:p>
        </p:txBody>
      </p:sp>
      <p:sp>
        <p:nvSpPr>
          <p:cNvPr id="11" name="Flussdiagramm: Verbinder 10"/>
          <p:cNvSpPr/>
          <p:nvPr/>
        </p:nvSpPr>
        <p:spPr>
          <a:xfrm>
            <a:off x="4900536" y="3835665"/>
            <a:ext cx="939800" cy="972649"/>
          </a:xfrm>
          <a:prstGeom prst="flowChartConnector">
            <a:avLst/>
          </a:prstGeom>
          <a:solidFill>
            <a:srgbClr val="FEA40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 rot="371299">
            <a:off x="4955975" y="3992843"/>
            <a:ext cx="88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>
                <a:solidFill>
                  <a:schemeClr val="bg1"/>
                </a:solidFill>
              </a:rPr>
              <a:t>Referent*innen-Schulung zu </a:t>
            </a:r>
            <a:r>
              <a:rPr lang="de-DE" sz="800" b="1" err="1">
                <a:solidFill>
                  <a:schemeClr val="bg1"/>
                </a:solidFill>
              </a:rPr>
              <a:t>Moodle</a:t>
            </a:r>
            <a:r>
              <a:rPr lang="de-DE" sz="80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e-DE" sz="800">
                <a:solidFill>
                  <a:schemeClr val="bg1"/>
                </a:solidFill>
              </a:rPr>
              <a:t>auf S. 174,</a:t>
            </a:r>
          </a:p>
          <a:p>
            <a:pPr algn="ctr"/>
            <a:r>
              <a:rPr lang="de-DE" sz="800">
                <a:solidFill>
                  <a:schemeClr val="bg1"/>
                </a:solidFill>
              </a:rPr>
              <a:t>Heft 1 für Aktive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676D5E1-D647-056C-744C-F20DCE278F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75" y="656492"/>
            <a:ext cx="6316602" cy="4243516"/>
          </a:xfrm>
          <a:prstGeom prst="rect">
            <a:avLst/>
          </a:prstGeom>
        </p:spPr>
      </p:pic>
      <p:sp>
        <p:nvSpPr>
          <p:cNvPr id="8" name="Titel 5">
            <a:extLst>
              <a:ext uri="{FF2B5EF4-FFF2-40B4-BE49-F238E27FC236}">
                <a16:creationId xmlns:a16="http://schemas.microsoft.com/office/drawing/2014/main" id="{C7F54920-A071-1C34-C217-9B8A9EA9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47" y="265111"/>
            <a:ext cx="5875399" cy="472175"/>
          </a:xfrm>
        </p:spPr>
        <p:txBody>
          <a:bodyPr/>
          <a:lstStyle/>
          <a:p>
            <a:r>
              <a:rPr lang="de-DE" sz="2800" err="1"/>
              <a:t>Moodle</a:t>
            </a:r>
            <a:r>
              <a:rPr lang="de-DE" sz="2800"/>
              <a:t> </a:t>
            </a:r>
            <a:r>
              <a:rPr lang="de-DE" sz="2800" b="0">
                <a:latin typeface="Meta Head IGM Cond Light" panose="02000506030000020004" pitchFamily="2" charset="0"/>
              </a:rPr>
              <a:t>deine lernplattform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920796B-D881-F96F-AAFF-A7966CFBC9F2}"/>
              </a:ext>
            </a:extLst>
          </p:cNvPr>
          <p:cNvSpPr txBox="1"/>
          <p:nvPr/>
        </p:nvSpPr>
        <p:spPr>
          <a:xfrm>
            <a:off x="6668083" y="2186104"/>
            <a:ext cx="2207162" cy="2636747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DE" sz="1100"/>
              <a:t>Auf </a:t>
            </a:r>
            <a:r>
              <a:rPr lang="de-DE" sz="1100" err="1"/>
              <a:t>Moodle</a:t>
            </a:r>
            <a:r>
              <a:rPr lang="de-DE" sz="1100"/>
              <a:t> begleiten wir all unsere Seminare mit einem digitalen Lernraum</a:t>
            </a:r>
          </a:p>
          <a:p>
            <a:pPr marL="243450" marR="0" lvl="0" indent="-243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  <a:t>Digitale Unterstützung von Präsenzseminaren</a:t>
            </a:r>
          </a:p>
          <a:p>
            <a:pPr marL="243450" marR="0" lvl="0" indent="-243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  <a:sym typeface="Wingdings" panose="05000000000000000000" pitchFamily="2" charset="2"/>
              </a:rPr>
              <a:t>Dauerhafter Zugriff auf alle Seminar- und Lernunterlagen</a:t>
            </a:r>
          </a:p>
          <a:p>
            <a:pPr marL="243450" marR="0" lvl="0" indent="-243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  <a:t>Interaktive Lerninhalte möglich</a:t>
            </a:r>
          </a:p>
          <a:p>
            <a:pPr marL="243450" marR="0" lvl="0" indent="-243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  <a:sym typeface="Wingdings" panose="05000000000000000000" pitchFamily="2" charset="2"/>
              </a:rPr>
              <a:t>Platz für Nachbereitung von Seminaren</a:t>
            </a:r>
          </a:p>
          <a:p>
            <a:pPr marL="243450" marR="0" lvl="0" indent="-243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  <a:t>Einfache Vernetzung und Austausch</a:t>
            </a:r>
            <a:endParaRPr kumimoji="0" lang="de-DE" sz="1100" b="0" i="0" u="none" strike="noStrike" kern="1200" cap="none" spc="0" normalizeH="0" baseline="0" noProof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eta IGM" panose="02000503040000020004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6767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382EE-2D3B-F18A-E14C-59C6F4283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18C3A220-09FD-F090-94BD-42BD0101F6AD}"/>
              </a:ext>
            </a:extLst>
          </p:cNvPr>
          <p:cNvSpPr txBox="1"/>
          <p:nvPr/>
        </p:nvSpPr>
        <p:spPr>
          <a:xfrm>
            <a:off x="5570806" y="243324"/>
            <a:ext cx="236806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6166D102-4E19-74BE-76A8-0019396E9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47" y="265111"/>
            <a:ext cx="5875399" cy="472175"/>
          </a:xfrm>
        </p:spPr>
        <p:txBody>
          <a:bodyPr/>
          <a:lstStyle/>
          <a:p>
            <a:r>
              <a:rPr lang="de-DE" sz="2800"/>
              <a:t>Die große Neuerung:</a:t>
            </a:r>
            <a:br>
              <a:rPr lang="de-DE" sz="2800"/>
            </a:br>
            <a:r>
              <a:rPr lang="de-DE" sz="2800"/>
              <a:t>nur noch ein Heft</a:t>
            </a:r>
            <a:endParaRPr lang="de-DE" sz="2800" b="0">
              <a:latin typeface="Meta Head IGM Cond Light" panose="02000506030000020004" pitchFamily="2" charset="0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44416C0-74E3-4333-0B3D-4BA88EBCDF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111240" y="961958"/>
            <a:ext cx="4219492" cy="329797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D515FE49-4208-5280-4637-4C1D5473F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90" y="1146412"/>
            <a:ext cx="3208851" cy="349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72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>
            <a:extLst>
              <a:ext uri="{FF2B5EF4-FFF2-40B4-BE49-F238E27FC236}">
                <a16:creationId xmlns:a16="http://schemas.microsoft.com/office/drawing/2014/main" id="{5597C4D2-441E-B647-A17E-6F0812C2F352}"/>
              </a:ext>
            </a:extLst>
          </p:cNvPr>
          <p:cNvSpPr txBox="1">
            <a:spLocks/>
          </p:cNvSpPr>
          <p:nvPr/>
        </p:nvSpPr>
        <p:spPr>
          <a:xfrm>
            <a:off x="250824" y="243324"/>
            <a:ext cx="7640448" cy="10002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de-DE" sz="2800"/>
              <a:t>Orientierungshilfe zur Seminarsuche</a:t>
            </a:r>
          </a:p>
        </p:txBody>
      </p:sp>
      <p:sp>
        <p:nvSpPr>
          <p:cNvPr id="11" name="Inhaltsplatzhalter 6">
            <a:extLst>
              <a:ext uri="{FF2B5EF4-FFF2-40B4-BE49-F238E27FC236}">
                <a16:creationId xmlns:a16="http://schemas.microsoft.com/office/drawing/2014/main" id="{88593608-3D32-BC44-814C-D0EA1F3573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0823" y="690353"/>
            <a:ext cx="5018220" cy="257814"/>
          </a:xfrm>
        </p:spPr>
        <p:txBody>
          <a:bodyPr/>
          <a:lstStyle/>
          <a:p>
            <a:pPr marL="0" indent="0">
              <a:buNone/>
            </a:pPr>
            <a:r>
              <a:rPr lang="de-DE" sz="3000">
                <a:latin typeface="Meta Head IGM Cond Light" panose="02000506030000020004" pitchFamily="2" charset="0"/>
              </a:rPr>
              <a:t> 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88593608-3D32-BC44-814C-D0EA1F3573AF}"/>
              </a:ext>
            </a:extLst>
          </p:cNvPr>
          <p:cNvSpPr txBox="1">
            <a:spLocks/>
          </p:cNvSpPr>
          <p:nvPr/>
        </p:nvSpPr>
        <p:spPr>
          <a:xfrm>
            <a:off x="250822" y="1277910"/>
            <a:ext cx="4758783" cy="3494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400"/>
          </a:p>
        </p:txBody>
      </p:sp>
      <p:sp>
        <p:nvSpPr>
          <p:cNvPr id="8" name="Inhaltsplatzhalter 6">
            <a:extLst>
              <a:ext uri="{FF2B5EF4-FFF2-40B4-BE49-F238E27FC236}">
                <a16:creationId xmlns:a16="http://schemas.microsoft.com/office/drawing/2014/main" id="{88593608-3D32-BC44-814C-D0EA1F3573AF}"/>
              </a:ext>
            </a:extLst>
          </p:cNvPr>
          <p:cNvSpPr txBox="1">
            <a:spLocks/>
          </p:cNvSpPr>
          <p:nvPr/>
        </p:nvSpPr>
        <p:spPr>
          <a:xfrm>
            <a:off x="250822" y="690353"/>
            <a:ext cx="862196" cy="2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de-DE" sz="1400" b="1">
                <a:solidFill>
                  <a:schemeClr val="tx1"/>
                </a:solidFill>
              </a:rPr>
              <a:t>Seite 4</a:t>
            </a: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35BE85E8-1425-E649-9B4E-6140565AB432}"/>
              </a:ext>
            </a:extLst>
          </p:cNvPr>
          <p:cNvSpPr txBox="1">
            <a:spLocks/>
          </p:cNvSpPr>
          <p:nvPr/>
        </p:nvSpPr>
        <p:spPr>
          <a:xfrm>
            <a:off x="7310939" y="3456884"/>
            <a:ext cx="1603717" cy="1029439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spcAft>
                <a:spcPts val="1200"/>
              </a:spcAft>
              <a:buNone/>
            </a:pPr>
            <a:br>
              <a:rPr lang="de-DE" sz="100"/>
            </a:br>
            <a:endParaRPr lang="de-DE" sz="120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282C8A-0838-4873-FB87-7FEDD2ED1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2717" y="734646"/>
            <a:ext cx="6057659" cy="3969475"/>
          </a:xfrm>
          <a:prstGeom prst="rect">
            <a:avLst/>
          </a:prstGeom>
          <a:effectLst>
            <a:outerShdw blurRad="50800" dist="50800" dir="5400000" algn="ctr" rotWithShape="0">
              <a:schemeClr val="accent6">
                <a:lumMod val="9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387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D4529-C610-4564-C6DA-EF1D5C520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461CF6C-6CD2-20D2-4DB0-1B086071F516}"/>
              </a:ext>
            </a:extLst>
          </p:cNvPr>
          <p:cNvSpPr txBox="1"/>
          <p:nvPr/>
        </p:nvSpPr>
        <p:spPr>
          <a:xfrm>
            <a:off x="5570806" y="243324"/>
            <a:ext cx="236806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66CD93E5-AB19-990E-68E2-B291B6B7F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47" y="265111"/>
            <a:ext cx="5875399" cy="472175"/>
          </a:xfrm>
        </p:spPr>
        <p:txBody>
          <a:bodyPr/>
          <a:lstStyle/>
          <a:p>
            <a:r>
              <a:rPr lang="de-DE" sz="2800"/>
              <a:t>Dennoch noch zwei Zielgruppen</a:t>
            </a:r>
            <a:endParaRPr lang="de-DE" sz="2800" b="0">
              <a:latin typeface="Meta Head IGM Cond Light" panose="02000506030000020004" pitchFamily="2" charset="0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2D42F42B-5CCF-66D9-233F-23122B2B00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476327" y="958554"/>
            <a:ext cx="2580504" cy="2603597"/>
          </a:xfrm>
          <a:prstGeom prst="rect">
            <a:avLst/>
          </a:prstGeom>
        </p:spPr>
      </p:pic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863FBB7B-3F14-194F-EFD1-3A25FAD48EA2}"/>
              </a:ext>
            </a:extLst>
          </p:cNvPr>
          <p:cNvSpPr txBox="1">
            <a:spLocks/>
          </p:cNvSpPr>
          <p:nvPr/>
        </p:nvSpPr>
        <p:spPr>
          <a:xfrm>
            <a:off x="250822" y="690353"/>
            <a:ext cx="862196" cy="2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de-DE" sz="1400" b="1">
                <a:solidFill>
                  <a:schemeClr val="tx1"/>
                </a:solidFill>
              </a:rPr>
              <a:t>Seite 7</a:t>
            </a:r>
            <a:endParaRPr lang="de-DE" sz="140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6DFB279-5CA2-97ED-ABA9-A61627239A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446413" y="2546607"/>
            <a:ext cx="2279177" cy="23294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260D692-7A7A-8DB4-8DE3-4469E696F522}"/>
              </a:ext>
            </a:extLst>
          </p:cNvPr>
          <p:cNvSpPr txBox="1"/>
          <p:nvPr/>
        </p:nvSpPr>
        <p:spPr>
          <a:xfrm>
            <a:off x="3658492" y="1038478"/>
            <a:ext cx="2603598" cy="3861698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square" rtlCol="0">
            <a:spAutoFit/>
          </a:bodyPr>
          <a:lstStyle/>
          <a:p>
            <a:r>
              <a:rPr lang="de-DE" sz="1100"/>
              <a:t>Keine verdoppelten Seiten mehr auf zwei Hefte verteilt</a:t>
            </a:r>
            <a:br>
              <a:rPr lang="de-DE" sz="1100"/>
            </a:br>
            <a:endParaRPr lang="de-DE" sz="1100"/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  <a:t>Vertrauensleute und Aktive lassen die OBEN gestanzten Seiten aus.</a:t>
            </a: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  <a:sym typeface="Wingdings" panose="05000000000000000000" pitchFamily="2" charset="2"/>
              </a:rPr>
              <a:t>BR, JAV und </a:t>
            </a:r>
            <a:r>
              <a:rPr kumimoji="0" lang="de-DE" sz="1100" b="0" i="0" u="none" strike="noStrike" kern="1200" cap="none" spc="0" normalizeH="0" baseline="0" noProof="0" err="1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  <a:sym typeface="Wingdings" panose="05000000000000000000" pitchFamily="2" charset="2"/>
              </a:rPr>
              <a:t>SBVen</a:t>
            </a: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  <a:sym typeface="Wingdings" panose="05000000000000000000" pitchFamily="2" charset="2"/>
              </a:rPr>
              <a:t> lassen die UNTEN gestanzten Seiten aus.</a:t>
            </a: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lang="de-DE" sz="1100">
              <a:solidFill>
                <a:srgbClr val="3C3C3B"/>
              </a:solidFill>
              <a:latin typeface="Meta IGM" panose="02000503040000020004" pitchFamily="2" charset="0"/>
              <a:sym typeface="Wingdings" panose="05000000000000000000" pitchFamily="2" charset="2"/>
            </a:endParaRP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r>
              <a:rPr kumimoji="0" lang="de-DE" sz="1100" b="0" i="0" u="none" strike="noStrike" kern="1200" cap="none" spc="0" normalizeH="0" baseline="0" noProof="0" err="1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  <a:sym typeface="Wingdings" panose="05000000000000000000" pitchFamily="2" charset="2"/>
              </a:rPr>
              <a:t>Ungestanzte</a:t>
            </a: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  <a:sym typeface="Wingdings" panose="05000000000000000000" pitchFamily="2" charset="2"/>
              </a:rPr>
              <a:t> Seiten sind für beide Zielgruppen relevant.</a:t>
            </a: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B6383A47-A91A-E03E-D7D6-BC9EE9929ED6}"/>
              </a:ext>
            </a:extLst>
          </p:cNvPr>
          <p:cNvSpPr/>
          <p:nvPr/>
        </p:nvSpPr>
        <p:spPr>
          <a:xfrm>
            <a:off x="5227093" y="3711338"/>
            <a:ext cx="1955039" cy="300082"/>
          </a:xfrm>
          <a:prstGeom prst="rightArrow">
            <a:avLst/>
          </a:prstGeom>
          <a:solidFill>
            <a:schemeClr val="tx1"/>
          </a:solidFill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576C9B52-4B76-E23D-5C4E-6CD96F3F5833}"/>
              </a:ext>
            </a:extLst>
          </p:cNvPr>
          <p:cNvSpPr/>
          <p:nvPr/>
        </p:nvSpPr>
        <p:spPr>
          <a:xfrm>
            <a:off x="2558814" y="1692322"/>
            <a:ext cx="1019127" cy="272956"/>
          </a:xfrm>
          <a:prstGeom prst="leftArrow">
            <a:avLst/>
          </a:prstGeom>
          <a:solidFill>
            <a:schemeClr val="tx1"/>
          </a:solidFill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846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570806" y="243324"/>
            <a:ext cx="236806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2" name="Titel 5">
            <a:extLst>
              <a:ext uri="{FF2B5EF4-FFF2-40B4-BE49-F238E27FC236}">
                <a16:creationId xmlns:a16="http://schemas.microsoft.com/office/drawing/2014/main" id="{469E69C6-298D-8009-B897-CA7D51F82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47" y="265111"/>
            <a:ext cx="5875399" cy="472175"/>
          </a:xfrm>
        </p:spPr>
        <p:txBody>
          <a:bodyPr/>
          <a:lstStyle/>
          <a:p>
            <a:r>
              <a:rPr lang="de-DE" sz="2800"/>
              <a:t>…außerdem neu:</a:t>
            </a:r>
            <a:endParaRPr lang="de-DE" sz="2800" b="0">
              <a:latin typeface="Meta Head IGM Cond Light" panose="02000506030000020004" pitchFamily="2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0A5204-2808-24A0-3E01-7F2C374B22FE}"/>
              </a:ext>
            </a:extLst>
          </p:cNvPr>
          <p:cNvSpPr txBox="1"/>
          <p:nvPr/>
        </p:nvSpPr>
        <p:spPr>
          <a:xfrm>
            <a:off x="4467790" y="1723157"/>
            <a:ext cx="2972382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</a:rPr>
              <a:t>Umbenennung BR 1Umbenennung VL kompakt Modul</a:t>
            </a:r>
            <a:endParaRPr lang="de-DE" sz="800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DBB261D-D0E4-2B50-0EEC-11AC00EC2D01}"/>
              </a:ext>
            </a:extLst>
          </p:cNvPr>
          <p:cNvSpPr/>
          <p:nvPr/>
        </p:nvSpPr>
        <p:spPr>
          <a:xfrm>
            <a:off x="7323381" y="3493827"/>
            <a:ext cx="1322476" cy="132405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>
                <a:solidFill>
                  <a:schemeClr val="bg1"/>
                </a:solidFill>
              </a:rPr>
              <a:t>Seminar-anmeldung ab </a:t>
            </a:r>
            <a:r>
              <a:rPr lang="de-DE" sz="1100" b="1">
                <a:solidFill>
                  <a:schemeClr val="bg1"/>
                </a:solidFill>
              </a:rPr>
              <a:t>01.09.2026 </a:t>
            </a:r>
            <a:r>
              <a:rPr lang="de-DE" sz="1100">
                <a:solidFill>
                  <a:schemeClr val="bg1"/>
                </a:solidFill>
              </a:rPr>
              <a:t>möglich!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C7AD884A-6C61-4593-015E-78A46ADD7CE9}"/>
              </a:ext>
            </a:extLst>
          </p:cNvPr>
          <p:cNvSpPr/>
          <p:nvPr/>
        </p:nvSpPr>
        <p:spPr>
          <a:xfrm>
            <a:off x="298347" y="2554555"/>
            <a:ext cx="2224585" cy="6882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Mehr Onlineangebote</a:t>
            </a: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635BEFE0-1922-CDFE-0169-3D9C2AB55191}"/>
              </a:ext>
            </a:extLst>
          </p:cNvPr>
          <p:cNvSpPr/>
          <p:nvPr/>
        </p:nvSpPr>
        <p:spPr>
          <a:xfrm>
            <a:off x="3960472" y="2016171"/>
            <a:ext cx="2422439" cy="92977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Titelumbenennungen: </a:t>
            </a:r>
            <a:br>
              <a:rPr lang="de-DE"/>
            </a:br>
            <a:r>
              <a:rPr lang="de-DE"/>
              <a:t>- BR Einstieg statt BR 1</a:t>
            </a:r>
          </a:p>
          <a:p>
            <a:pPr algn="ctr"/>
            <a:r>
              <a:rPr lang="de-DE"/>
              <a:t>- Gute Arbeit statt Transformation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4DD285F2-5B20-B8CF-83D6-353F4BC77C12}"/>
              </a:ext>
            </a:extLst>
          </p:cNvPr>
          <p:cNvSpPr/>
          <p:nvPr/>
        </p:nvSpPr>
        <p:spPr>
          <a:xfrm>
            <a:off x="2484508" y="3442724"/>
            <a:ext cx="2858313" cy="123795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Zielgruppenspezifische Seminare:</a:t>
            </a:r>
          </a:p>
          <a:p>
            <a:pPr marL="285750" indent="-285750" algn="ctr">
              <a:buFontTx/>
              <a:buChar char="-"/>
            </a:pPr>
            <a:r>
              <a:rPr lang="de-DE"/>
              <a:t>Gehörlose</a:t>
            </a:r>
          </a:p>
          <a:p>
            <a:pPr marL="285750" indent="-285750" algn="ctr">
              <a:buFontTx/>
              <a:buChar char="-"/>
            </a:pPr>
            <a:r>
              <a:rPr lang="de-DE"/>
              <a:t>Frauen</a:t>
            </a:r>
          </a:p>
          <a:p>
            <a:pPr marL="285750" indent="-285750" algn="ctr">
              <a:buFontTx/>
              <a:buChar char="-"/>
            </a:pPr>
            <a:r>
              <a:rPr lang="de-DE"/>
              <a:t>Studierende</a:t>
            </a:r>
          </a:p>
          <a:p>
            <a:pPr marL="285750" indent="-285750" algn="ctr">
              <a:buFontTx/>
              <a:buChar char="-"/>
            </a:pPr>
            <a:r>
              <a:rPr lang="de-DE"/>
              <a:t>Fremdsprachen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B0FB660E-D0DA-3AE5-DA68-D5D32C86B7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48" y="609622"/>
            <a:ext cx="1535121" cy="1614644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85471F4-C512-4FEB-5794-4152006FFE83}"/>
              </a:ext>
            </a:extLst>
          </p:cNvPr>
          <p:cNvGrpSpPr/>
          <p:nvPr/>
        </p:nvGrpSpPr>
        <p:grpSpPr>
          <a:xfrm>
            <a:off x="1821976" y="1081797"/>
            <a:ext cx="3319950" cy="900940"/>
            <a:chOff x="1886646" y="559262"/>
            <a:chExt cx="3306871" cy="1237957"/>
          </a:xfrm>
          <a:solidFill>
            <a:schemeClr val="accent3"/>
          </a:solidFill>
        </p:grpSpPr>
        <p:sp>
          <p:nvSpPr>
            <p:cNvPr id="14" name="Pfeil: nach links 13">
              <a:extLst>
                <a:ext uri="{FF2B5EF4-FFF2-40B4-BE49-F238E27FC236}">
                  <a16:creationId xmlns:a16="http://schemas.microsoft.com/office/drawing/2014/main" id="{05DE0864-D846-026F-8AF4-8DFB7D5CBBA6}"/>
                </a:ext>
              </a:extLst>
            </p:cNvPr>
            <p:cNvSpPr/>
            <p:nvPr/>
          </p:nvSpPr>
          <p:spPr>
            <a:xfrm>
              <a:off x="1886646" y="559262"/>
              <a:ext cx="3306871" cy="1237957"/>
            </a:xfrm>
            <a:prstGeom prst="lef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447CC3F3-28DB-2F3D-48E0-B5F276D6C894}"/>
                </a:ext>
              </a:extLst>
            </p:cNvPr>
            <p:cNvSpPr txBox="1"/>
            <p:nvPr/>
          </p:nvSpPr>
          <p:spPr>
            <a:xfrm>
              <a:off x="2467995" y="931344"/>
              <a:ext cx="2498304" cy="30008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b="1">
                  <a:solidFill>
                    <a:schemeClr val="bg1"/>
                  </a:solidFill>
                </a:rPr>
                <a:t>Seite 2: </a:t>
              </a:r>
              <a:r>
                <a:rPr lang="de-DE" b="1" err="1">
                  <a:solidFill>
                    <a:schemeClr val="bg1"/>
                  </a:solidFill>
                </a:rPr>
                <a:t>url</a:t>
              </a:r>
              <a:r>
                <a:rPr lang="de-DE" b="1">
                  <a:solidFill>
                    <a:schemeClr val="bg1"/>
                  </a:solidFill>
                </a:rPr>
                <a:t> zum online-Beitritt</a:t>
              </a:r>
            </a:p>
          </p:txBody>
        </p:sp>
      </p:grp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06524A8D-93F5-5951-2148-CC85B127D74D}"/>
              </a:ext>
            </a:extLst>
          </p:cNvPr>
          <p:cNvSpPr/>
          <p:nvPr/>
        </p:nvSpPr>
        <p:spPr>
          <a:xfrm>
            <a:off x="6885974" y="2296670"/>
            <a:ext cx="1985749" cy="920189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Neue Angebote zum Thema KI</a:t>
            </a:r>
          </a:p>
        </p:txBody>
      </p:sp>
    </p:spTree>
    <p:extLst>
      <p:ext uri="{BB962C8B-B14F-4D97-AF65-F5344CB8AC3E}">
        <p14:creationId xmlns:p14="http://schemas.microsoft.com/office/powerpoint/2010/main" val="1360090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55498A-7DD9-4705-5CCC-2766E33F2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491398"/>
            <a:ext cx="7296387" cy="420554"/>
          </a:xfrm>
        </p:spPr>
        <p:txBody>
          <a:bodyPr/>
          <a:lstStyle/>
          <a:p>
            <a:r>
              <a:rPr lang="de-DE" sz="2800"/>
              <a:t>Überblick Freistellung / Anmeldung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459AFA6-CF05-5671-C80E-833332013D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8010" y="1062738"/>
            <a:ext cx="5185717" cy="3405197"/>
          </a:xfrm>
          <a:prstGeom prst="rect">
            <a:avLst/>
          </a:prstGeom>
          <a:effectLst>
            <a:outerShdw blurRad="50800" dist="50800" dir="5400000" algn="ctr" rotWithShape="0">
              <a:schemeClr val="accent6">
                <a:lumMod val="75000"/>
              </a:schemeClr>
            </a:outerShdw>
          </a:effectLst>
        </p:spPr>
      </p:pic>
      <p:sp>
        <p:nvSpPr>
          <p:cNvPr id="6" name="Inhaltsplatzhalter 6">
            <a:extLst>
              <a:ext uri="{FF2B5EF4-FFF2-40B4-BE49-F238E27FC236}">
                <a16:creationId xmlns:a16="http://schemas.microsoft.com/office/drawing/2014/main" id="{7FE3FB71-7DA6-C758-6A06-81A9884D2A24}"/>
              </a:ext>
            </a:extLst>
          </p:cNvPr>
          <p:cNvSpPr txBox="1">
            <a:spLocks/>
          </p:cNvSpPr>
          <p:nvPr/>
        </p:nvSpPr>
        <p:spPr>
          <a:xfrm>
            <a:off x="250824" y="922864"/>
            <a:ext cx="862196" cy="2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3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de-DE" sz="1400" b="1">
                <a:solidFill>
                  <a:schemeClr val="tx1"/>
                </a:solidFill>
              </a:rPr>
              <a:t>Seite 5</a:t>
            </a: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0278F70-C8FE-9D5E-56BB-34EC90D40ED3}"/>
              </a:ext>
            </a:extLst>
          </p:cNvPr>
          <p:cNvSpPr txBox="1"/>
          <p:nvPr/>
        </p:nvSpPr>
        <p:spPr>
          <a:xfrm>
            <a:off x="307967" y="1659451"/>
            <a:ext cx="2603598" cy="1348190"/>
          </a:xfrm>
          <a:prstGeom prst="rect">
            <a:avLst/>
          </a:prstGeom>
          <a:noFill/>
          <a:ln w="12700">
            <a:noFill/>
            <a:prstDash val="sysDot"/>
          </a:ln>
        </p:spPr>
        <p:txBody>
          <a:bodyPr wrap="square" rtlCol="0">
            <a:spAutoFit/>
          </a:bodyPr>
          <a:lstStyle/>
          <a:p>
            <a:br>
              <a:rPr lang="de-DE" sz="1100"/>
            </a:br>
            <a:endParaRPr lang="de-DE" sz="1100"/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  <a:t>Kurz und knapp:</a:t>
            </a: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  <a:t>alle Zielgruppen </a:t>
            </a:r>
            <a:b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</a:br>
            <a:r>
              <a:rPr lang="de-DE" sz="1100">
                <a:solidFill>
                  <a:srgbClr val="3C3C3B"/>
                </a:solidFill>
                <a:latin typeface="Meta IGM" panose="02000503040000020004" pitchFamily="2" charset="0"/>
                <a:sym typeface="Wingdings" panose="05000000000000000000" pitchFamily="2" charset="2"/>
              </a:rPr>
              <a:t>auf einer Seite</a:t>
            </a:r>
          </a:p>
          <a:p>
            <a:pPr marR="0" lvl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tabLst/>
              <a:defRPr/>
            </a:pPr>
            <a:endParaRPr kumimoji="0" lang="de-DE" sz="1100" b="0" i="0" u="none" strike="noStrike" kern="1200" cap="none" spc="0" normalizeH="0" baseline="0" noProof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eta IGM" panose="02000503040000020004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62A5BD4D-ADB3-6D38-5968-E11C867021FA}"/>
              </a:ext>
            </a:extLst>
          </p:cNvPr>
          <p:cNvSpPr/>
          <p:nvPr/>
        </p:nvSpPr>
        <p:spPr>
          <a:xfrm>
            <a:off x="675563" y="3321162"/>
            <a:ext cx="1999843" cy="5663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Neu: Direktanmeldung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16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92850" y="200551"/>
            <a:ext cx="7242539" cy="472175"/>
          </a:xfrm>
        </p:spPr>
        <p:txBody>
          <a:bodyPr/>
          <a:lstStyle/>
          <a:p>
            <a:r>
              <a:rPr lang="de-DE" sz="2800"/>
              <a:t>Fragen rund um Seminar und Anmeldung</a:t>
            </a:r>
            <a:endParaRPr lang="de-DE" sz="1600">
              <a:latin typeface="+mn-lt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BCFD4E2-9A2A-CC1C-38C5-1B1CCF4B2B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930" y="819001"/>
            <a:ext cx="5344976" cy="3667356"/>
          </a:xfrm>
          <a:prstGeom prst="rect">
            <a:avLst/>
          </a:prstGeom>
          <a:effectLst>
            <a:outerShdw blurRad="50800" dist="50800" dir="2400000" algn="ctr" rotWithShape="0">
              <a:schemeClr val="accent6">
                <a:lumMod val="90000"/>
              </a:schemeClr>
            </a:outerShdw>
          </a:effectLst>
        </p:spPr>
      </p:pic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D9B41479-74E2-074F-A4BA-1122A79EF481}"/>
              </a:ext>
            </a:extLst>
          </p:cNvPr>
          <p:cNvSpPr/>
          <p:nvPr/>
        </p:nvSpPr>
        <p:spPr>
          <a:xfrm>
            <a:off x="292850" y="2754779"/>
            <a:ext cx="1999843" cy="5663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Neu: Direktanmeldung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3328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B744C-C997-BDD9-C7C2-202C5FD59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feld 28">
            <a:extLst>
              <a:ext uri="{FF2B5EF4-FFF2-40B4-BE49-F238E27FC236}">
                <a16:creationId xmlns:a16="http://schemas.microsoft.com/office/drawing/2014/main" id="{08F78B53-F069-AEB0-A1C1-FEEB36A11341}"/>
              </a:ext>
            </a:extLst>
          </p:cNvPr>
          <p:cNvSpPr txBox="1"/>
          <p:nvPr/>
        </p:nvSpPr>
        <p:spPr>
          <a:xfrm rot="1126916">
            <a:off x="5167084" y="3685888"/>
            <a:ext cx="150332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800" b="1">
                <a:solidFill>
                  <a:schemeClr val="bg1"/>
                </a:solidFill>
                <a:latin typeface="+mj-lt"/>
              </a:rPr>
              <a:t>NEUE</a:t>
            </a:r>
          </a:p>
          <a:p>
            <a:pPr algn="ctr"/>
            <a:r>
              <a:rPr lang="de-DE" sz="1800" b="1">
                <a:solidFill>
                  <a:schemeClr val="bg1"/>
                </a:solidFill>
                <a:latin typeface="+mj-lt"/>
              </a:rPr>
              <a:t>RUBRIK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C16A602-41BC-9004-BC5B-8D6056252774}"/>
              </a:ext>
            </a:extLst>
          </p:cNvPr>
          <p:cNvSpPr txBox="1"/>
          <p:nvPr/>
        </p:nvSpPr>
        <p:spPr>
          <a:xfrm>
            <a:off x="110847" y="251353"/>
            <a:ext cx="7940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latin typeface="+mj-lt"/>
              </a:rPr>
              <a:t>BR Grundlagenseminare (komplett in einem Kapitel)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D1504BD-A674-40E5-D7A3-5E1068490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118" y="1328145"/>
            <a:ext cx="5031500" cy="3305318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50E3507B-AFA7-91EF-8194-4CF7D5252934}"/>
              </a:ext>
            </a:extLst>
          </p:cNvPr>
          <p:cNvSpPr/>
          <p:nvPr/>
        </p:nvSpPr>
        <p:spPr>
          <a:xfrm>
            <a:off x="211537" y="2348224"/>
            <a:ext cx="2524836" cy="56638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Neu: Tarif in einfacher Sprache</a:t>
            </a:r>
            <a:endParaRPr lang="de-DE"/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CE7A54F5-BB80-3D93-B71A-3DF0491AB585}"/>
              </a:ext>
            </a:extLst>
          </p:cNvPr>
          <p:cNvSpPr/>
          <p:nvPr/>
        </p:nvSpPr>
        <p:spPr>
          <a:xfrm rot="595893">
            <a:off x="300247" y="1728860"/>
            <a:ext cx="2524836" cy="5663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Neuer Seminartitel fürs BR 1</a:t>
            </a:r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744F92E-EFE1-CFF3-6B9A-ECF19043B64D}"/>
              </a:ext>
            </a:extLst>
          </p:cNvPr>
          <p:cNvSpPr/>
          <p:nvPr/>
        </p:nvSpPr>
        <p:spPr>
          <a:xfrm>
            <a:off x="7581335" y="2012051"/>
            <a:ext cx="1351128" cy="71650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/>
              <a:t>Neu: BR kompakt und Arbeitsrecht auch online</a:t>
            </a:r>
          </a:p>
        </p:txBody>
      </p:sp>
    </p:spTree>
    <p:extLst>
      <p:ext uri="{BB962C8B-B14F-4D97-AF65-F5344CB8AC3E}">
        <p14:creationId xmlns:p14="http://schemas.microsoft.com/office/powerpoint/2010/main" val="832448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6641F-D9E7-ED2F-2098-68F0C1BF8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feld 28">
            <a:extLst>
              <a:ext uri="{FF2B5EF4-FFF2-40B4-BE49-F238E27FC236}">
                <a16:creationId xmlns:a16="http://schemas.microsoft.com/office/drawing/2014/main" id="{0E22B908-468B-0D51-DA54-E05D8A9852B1}"/>
              </a:ext>
            </a:extLst>
          </p:cNvPr>
          <p:cNvSpPr txBox="1"/>
          <p:nvPr/>
        </p:nvSpPr>
        <p:spPr>
          <a:xfrm rot="1126916">
            <a:off x="5167084" y="3685888"/>
            <a:ext cx="150332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800" b="1">
                <a:solidFill>
                  <a:schemeClr val="bg1"/>
                </a:solidFill>
                <a:latin typeface="+mj-lt"/>
              </a:rPr>
              <a:t>NEUE</a:t>
            </a:r>
          </a:p>
          <a:p>
            <a:pPr algn="ctr"/>
            <a:r>
              <a:rPr lang="de-DE" sz="1800" b="1">
                <a:solidFill>
                  <a:schemeClr val="bg1"/>
                </a:solidFill>
                <a:latin typeface="+mj-lt"/>
              </a:rPr>
              <a:t>RUBRIK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54476D9-D35C-1FE9-6962-E30F19E099FA}"/>
              </a:ext>
            </a:extLst>
          </p:cNvPr>
          <p:cNvSpPr txBox="1"/>
          <p:nvPr/>
        </p:nvSpPr>
        <p:spPr>
          <a:xfrm>
            <a:off x="110847" y="251353"/>
            <a:ext cx="7940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FF0000"/>
                </a:solidFill>
                <a:latin typeface="+mj-lt"/>
              </a:rPr>
              <a:t>mehr Online-Angebote für Interessenvertretungen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14DED4-7259-35D1-A1B9-08DA583AD0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264" y="1682415"/>
            <a:ext cx="4287843" cy="196932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FEF6AA7-1DB8-0487-8B24-24D7BCCFE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91" y="1002931"/>
            <a:ext cx="4004030" cy="3828375"/>
          </a:xfrm>
          <a:prstGeom prst="rect">
            <a:avLst/>
          </a:prstGeom>
        </p:spPr>
      </p:pic>
      <p:sp>
        <p:nvSpPr>
          <p:cNvPr id="11" name="Inhaltsplatzhalter 6">
            <a:extLst>
              <a:ext uri="{FF2B5EF4-FFF2-40B4-BE49-F238E27FC236}">
                <a16:creationId xmlns:a16="http://schemas.microsoft.com/office/drawing/2014/main" id="{8D45D9A6-A24D-03AC-034B-C1A494839D11}"/>
              </a:ext>
            </a:extLst>
          </p:cNvPr>
          <p:cNvSpPr txBox="1">
            <a:spLocks/>
          </p:cNvSpPr>
          <p:nvPr/>
        </p:nvSpPr>
        <p:spPr>
          <a:xfrm>
            <a:off x="250821" y="690353"/>
            <a:ext cx="1073011" cy="2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434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de-DE" sz="1400" b="1">
                <a:solidFill>
                  <a:schemeClr val="tx1"/>
                </a:solidFill>
              </a:rPr>
              <a:t>Seite 52f</a:t>
            </a:r>
            <a:endParaRPr lang="de-DE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40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2" id="{3E6DA150-33F4-9041-86E3-32223AC9E950}" vid="{F4968D8E-2ED4-024D-851A-578515E88C0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656a49-0d06-48a5-9849-a2ec4eea5249" xsi:nil="true"/>
    <lcf76f155ced4ddcb4097134ff3c332f xmlns="f3417234-c480-4656-a33b-92141b2e16eb">
      <Terms xmlns="http://schemas.microsoft.com/office/infopath/2007/PartnerControls"/>
    </lcf76f155ced4ddcb4097134ff3c332f>
    <Bearbeitung xmlns="f3417234-c480-4656-a33b-92141b2e16e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C0BD0A96B990D4B9266AFA0BC26FA03" ma:contentTypeVersion="15" ma:contentTypeDescription="Ein neues Dokument erstellen." ma:contentTypeScope="" ma:versionID="52f204e059d2ec74dca0935be7cedbd6">
  <xsd:schema xmlns:xsd="http://www.w3.org/2001/XMLSchema" xmlns:xs="http://www.w3.org/2001/XMLSchema" xmlns:p="http://schemas.microsoft.com/office/2006/metadata/properties" xmlns:ns2="f3417234-c480-4656-a33b-92141b2e16eb" xmlns:ns3="a7656a49-0d06-48a5-9849-a2ec4eea5249" targetNamespace="http://schemas.microsoft.com/office/2006/metadata/properties" ma:root="true" ma:fieldsID="cf0917db15d47fb4738f5cdd3765be2c" ns2:_="" ns3:_="">
    <xsd:import namespace="f3417234-c480-4656-a33b-92141b2e16eb"/>
    <xsd:import namespace="a7656a49-0d06-48a5-9849-a2ec4eea5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Bearbeitu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17234-c480-4656-a33b-92141b2e16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4e1a643d-3598-46ed-9344-1c0e2c508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Bearbeitung" ma:index="21" nillable="true" ma:displayName="Bearbeitung" ma:format="Dropdown" ma:internalName="Bearbeitung">
      <xsd:simpleType>
        <xsd:union memberTypes="dms:Text">
          <xsd:simpleType>
            <xsd:restriction base="dms:Choice">
              <xsd:enumeration value="für Ref zur Ktn."/>
              <xsd:enumeration value="fertig"/>
              <xsd:enumeration value="Ref muss bearbeiten"/>
              <xsd:enumeration value="hochgeladen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56a49-0d06-48a5-9849-a2ec4eea524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9f2701e-b4c9-4da3-8434-877b66d84473}" ma:internalName="TaxCatchAll" ma:showField="CatchAllData" ma:web="a7656a49-0d06-48a5-9849-a2ec4eea5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E9FF5E-4C6A-432F-943C-F06AE779F37F}">
  <ds:schemaRefs>
    <ds:schemaRef ds:uri="a7656a49-0d06-48a5-9849-a2ec4eea5249"/>
    <ds:schemaRef ds:uri="f3417234-c480-4656-a33b-92141b2e16e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B605995-AC46-48FF-919E-6BF47F7B65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DB9B3E-D8DE-4471-9B52-ABC7268A771C}">
  <ds:schemaRefs>
    <ds:schemaRef ds:uri="a7656a49-0d06-48a5-9849-a2ec4eea5249"/>
    <ds:schemaRef ds:uri="f3417234-c480-4656-a33b-92141b2e16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317</Words>
  <Application>Microsoft Office PowerPoint</Application>
  <PresentationFormat>Bildschirmpräsentation (16:9)</PresentationFormat>
  <Paragraphs>77</Paragraphs>
  <Slides>13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Meta IGM</vt:lpstr>
      <vt:lpstr>Arial</vt:lpstr>
      <vt:lpstr>Wingdings</vt:lpstr>
      <vt:lpstr>Meta Head IGM Cond Light</vt:lpstr>
      <vt:lpstr>Meta Head IGM Cond Black</vt:lpstr>
      <vt:lpstr>Office</vt:lpstr>
      <vt:lpstr>Das neue Bildungsprogramm 2027</vt:lpstr>
      <vt:lpstr>Die große Neuerung: nur noch ein Heft</vt:lpstr>
      <vt:lpstr>PowerPoint-Präsentation</vt:lpstr>
      <vt:lpstr>Dennoch noch zwei Zielgruppen</vt:lpstr>
      <vt:lpstr>…außerdem neu:</vt:lpstr>
      <vt:lpstr>Überblick Freistellung / Anmeldung</vt:lpstr>
      <vt:lpstr>Fragen rund um Seminar und Anmeldung</vt:lpstr>
      <vt:lpstr>PowerPoint-Präsentation</vt:lpstr>
      <vt:lpstr>PowerPoint-Präsentation</vt:lpstr>
      <vt:lpstr>PowerPoint-Präsentation</vt:lpstr>
      <vt:lpstr>PowerPoint-Präsentation</vt:lpstr>
      <vt:lpstr>Nur noch ein Stichwortverzeichnis → vorletzte Seite</vt:lpstr>
      <vt:lpstr>Moodle deine lernplattform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Kurz-Anleitung PowerPoint</dc:title>
  <dc:creator>Vollmar, Antonia</dc:creator>
  <cp:lastModifiedBy>Kuenzel, Sabine</cp:lastModifiedBy>
  <cp:revision>4</cp:revision>
  <cp:lastPrinted>2024-09-20T10:06:49Z</cp:lastPrinted>
  <dcterms:created xsi:type="dcterms:W3CDTF">2019-09-09T13:48:55Z</dcterms:created>
  <dcterms:modified xsi:type="dcterms:W3CDTF">2026-08-13T09:34:43Z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0x0101009C0BD0A96B990D4B9266AFA0BC26FA03</vt:lpwstr>
  </property>
</Properties>
</file>